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264" r:id="rId3"/>
    <p:sldId id="279" r:id="rId4"/>
    <p:sldId id="276" r:id="rId5"/>
    <p:sldId id="281" r:id="rId6"/>
    <p:sldId id="282" r:id="rId7"/>
    <p:sldId id="283" r:id="rId8"/>
    <p:sldId id="284" r:id="rId9"/>
    <p:sldId id="285" r:id="rId10"/>
    <p:sldId id="286" r:id="rId11"/>
    <p:sldId id="291" r:id="rId12"/>
    <p:sldId id="266" r:id="rId13"/>
    <p:sldId id="268" r:id="rId14"/>
    <p:sldId id="288" r:id="rId15"/>
    <p:sldId id="269" r:id="rId16"/>
    <p:sldId id="274" r:id="rId17"/>
    <p:sldId id="290" r:id="rId18"/>
    <p:sldId id="289"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howGuides="1">
      <p:cViewPr>
        <p:scale>
          <a:sx n="50" d="100"/>
          <a:sy n="50" d="100"/>
        </p:scale>
        <p:origin x="594" y="51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err="1" smtClean="0"/>
            <a:t>Ramayan</a:t>
          </a:r>
          <a:endParaRPr lang="en-US" dirty="0"/>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smtClean="0"/>
            <a:t>Shravan Kumar episode</a:t>
          </a:r>
          <a:endParaRPr lang="en-US"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smtClean="0"/>
            <a:t>Lanka War</a:t>
          </a:r>
          <a:endParaRPr lang="en-US" dirty="0"/>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dgm:spPr/>
      <dgm:t>
        <a:bodyPr/>
        <a:lstStyle/>
        <a:p>
          <a:r>
            <a:rPr lang="en-US" dirty="0" smtClean="0"/>
            <a:t>DDLJ</a:t>
          </a:r>
          <a:endParaRPr lang="en-US" dirty="0"/>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r>
            <a:rPr lang="en-US" dirty="0" smtClean="0"/>
            <a:t>Europe trip and Drinking Incident</a:t>
          </a:r>
          <a:endParaRPr lang="en-US" dirty="0"/>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709ED9DC-E391-4C6C-B788-93F1C2EFB6FD}">
      <dgm:prSet phldrT="[Text]"/>
      <dgm:spPr/>
      <dgm:t>
        <a:bodyPr/>
        <a:lstStyle/>
        <a:p>
          <a:r>
            <a:rPr lang="en-US" dirty="0" smtClean="0"/>
            <a:t>Train catching scene</a:t>
          </a:r>
          <a:endParaRPr lang="en-US" dirty="0"/>
        </a:p>
      </dgm:t>
    </dgm:pt>
    <dgm:pt modelId="{B5FA6CF0-E0A0-46A0-93C9-B722B31A8A9C}" type="parTrans" cxnId="{78E3C3B3-FD19-41A6-A9CC-BB3375A6FF81}">
      <dgm:prSet/>
      <dgm:spPr/>
      <dgm:t>
        <a:bodyPr/>
        <a:lstStyle/>
        <a:p>
          <a:endParaRPr lang="en-US"/>
        </a:p>
      </dgm:t>
    </dgm:pt>
    <dgm:pt modelId="{F3C03C29-D7FF-4D61-8D75-8B75B2F589EC}" type="sibTrans" cxnId="{78E3C3B3-FD19-41A6-A9CC-BB3375A6FF81}">
      <dgm:prSet/>
      <dgm:spPr/>
      <dgm:t>
        <a:bodyPr/>
        <a:lstStyle/>
        <a:p>
          <a:endParaRPr lang="en-US"/>
        </a:p>
      </dgm:t>
    </dgm:pt>
    <dgm:pt modelId="{CC6B7442-0B72-4EF2-9F13-1325B51AFF9F}">
      <dgm:prSet phldrT="[Text]"/>
      <dgm:spPr/>
      <dgm:t>
        <a:bodyPr/>
        <a:lstStyle/>
        <a:p>
          <a:r>
            <a:rPr lang="en-US" dirty="0" smtClean="0"/>
            <a:t>Interval Estimation</a:t>
          </a:r>
          <a:endParaRPr lang="en-US" dirty="0"/>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smtClean="0"/>
            <a:t>Where does </a:t>
          </a:r>
          <a:r>
            <a:rPr lang="el-GR" dirty="0" smtClean="0">
              <a:latin typeface="Century Gothic" panose="020B0502020202020204" pitchFamily="34" charset="0"/>
            </a:rPr>
            <a:t>χ</a:t>
          </a:r>
          <a:r>
            <a:rPr lang="en-IN" baseline="30000" dirty="0" smtClean="0">
              <a:latin typeface="Century Gothic" panose="020B0502020202020204" pitchFamily="34" charset="0"/>
            </a:rPr>
            <a:t>2</a:t>
          </a:r>
          <a:r>
            <a:rPr lang="en-IN" dirty="0" smtClean="0">
              <a:latin typeface="Century Gothic" panose="020B0502020202020204" pitchFamily="34" charset="0"/>
            </a:rPr>
            <a:t> come from?</a:t>
          </a:r>
          <a:endParaRPr lang="en-US" dirty="0"/>
        </a:p>
      </dgm:t>
    </dgm:pt>
    <dgm:pt modelId="{417BDEF2-191B-4000-BDE8-D3D22A51FCF3}" type="sibTrans" cxnId="{A6FB3C49-AB75-4315-BB6B-886AA454F16F}">
      <dgm:prSet/>
      <dgm:spPr/>
      <dgm:t>
        <a:bodyPr/>
        <a:lstStyle/>
        <a:p>
          <a:endParaRPr lang="en-US"/>
        </a:p>
      </dgm:t>
    </dgm:pt>
    <dgm:pt modelId="{7E2ED2D1-AFF4-4DED-BB53-30A310825CE2}" type="parTrans" cxnId="{A6FB3C49-AB75-4315-BB6B-886AA454F16F}">
      <dgm:prSet/>
      <dgm:spPr/>
      <dgm:t>
        <a:bodyPr/>
        <a:lstStyle/>
        <a:p>
          <a:endParaRPr lang="en-US"/>
        </a:p>
      </dgm:t>
    </dgm:pt>
    <dgm:pt modelId="{7A0EFB4F-AC58-45EB-81D2-7FD82CB19E8C}">
      <dgm:prSet phldrT="[Text]"/>
      <dgm:spPr/>
      <dgm:t>
        <a:bodyPr/>
        <a:lstStyle/>
        <a:p>
          <a:r>
            <a:rPr lang="en-US" dirty="0" smtClean="0"/>
            <a:t> </a:t>
          </a:r>
          <a:endParaRPr lang="en-US" dirty="0"/>
        </a:p>
      </dgm:t>
    </dgm:pt>
    <dgm:pt modelId="{3AA7A19E-22EC-4A1B-9C28-215A07F9FEB3}" type="parTrans" cxnId="{34689C96-BAD4-424B-814C-A28A30B262C3}">
      <dgm:prSet/>
      <dgm:spPr/>
      <dgm:t>
        <a:bodyPr/>
        <a:lstStyle/>
        <a:p>
          <a:endParaRPr lang="en-IN"/>
        </a:p>
      </dgm:t>
    </dgm:pt>
    <dgm:pt modelId="{18BEBF40-2A1F-4B69-A8B6-3F206B839848}" type="sibTrans" cxnId="{34689C96-BAD4-424B-814C-A28A30B262C3}">
      <dgm:prSet/>
      <dgm:spPr/>
      <dgm:t>
        <a:bodyPr/>
        <a:lstStyle/>
        <a:p>
          <a:endParaRPr lang="en-IN"/>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3">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3">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A34A622C-85FF-4523-9AD0-9DAE498632F3}" type="presOf" srcId="{7A0EFB4F-AC58-45EB-81D2-7FD82CB19E8C}" destId="{08B7B17B-8600-44B0-B235-389E5D71D804}" srcOrd="0" destOrd="1" presId="urn:microsoft.com/office/officeart/2005/8/layout/vList2"/>
    <dgm:cxn modelId="{C6E7222A-5F84-456A-9806-D51868FAF8A9}" srcId="{3C67E77D-62FA-499D-B5E6-E79A091C5267}" destId="{D6510970-8F9C-4B45-A0F3-6ACB9AA76D40}" srcOrd="0" destOrd="0" parTransId="{7A9FC291-2B6A-4475-8B09-917F9F09E3AB}" sibTransId="{4B87F32C-3630-48F2-9114-4262C0BEEA9E}"/>
    <dgm:cxn modelId="{3656B090-A676-4E00-8A74-815942300152}" type="presOf" srcId="{709ED9DC-E391-4C6C-B788-93F1C2EFB6FD}" destId="{782956A5-ADC8-4959-B856-589B9D9B9635}" srcOrd="0" destOrd="1"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A55A44F5-7713-43BE-A80C-9D7C49E6D5AD}" type="presOf" srcId="{D6510970-8F9C-4B45-A0F3-6ACB9AA76D40}" destId="{782956A5-ADC8-4959-B856-589B9D9B9635}" srcOrd="0" destOrd="0" presId="urn:microsoft.com/office/officeart/2005/8/layout/vList2"/>
    <dgm:cxn modelId="{96956FBE-70C8-4F89-BD0B-33093C0F439D}" type="presOf" srcId="{3C67E77D-62FA-499D-B5E6-E79A091C5267}" destId="{81203336-F3DE-4B3A-BCF4-0F68C23AC2BB}"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34689C96-BAD4-424B-814C-A28A30B262C3}" srcId="{CC6B7442-0B72-4EF2-9F13-1325B51AFF9F}" destId="{7A0EFB4F-AC58-45EB-81D2-7FD82CB19E8C}" srcOrd="1" destOrd="0" parTransId="{3AA7A19E-22EC-4A1B-9C28-215A07F9FEB3}" sibTransId="{18BEBF40-2A1F-4B69-A8B6-3F206B839848}"/>
    <dgm:cxn modelId="{0F1F224B-6995-4D7E-B65E-FDD2121E7EA2}" type="presOf" srcId="{FE0A3CAE-D039-42F2-AF12-1E6F6793A633}" destId="{08B7B17B-8600-44B0-B235-389E5D71D804}" srcOrd="0" destOrd="0" presId="urn:microsoft.com/office/officeart/2005/8/layout/vList2"/>
    <dgm:cxn modelId="{5BDE416F-F97E-4F73-BE1A-C12EA4F60682}" type="presOf" srcId="{90119837-5B71-4D44-BB01-DB0B084933C8}" destId="{ED5DCCC5-BCA8-4491-AA37-BAF153ECA184}" srcOrd="0" destOrd="0"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594ECC8D-94FA-41B7-9F5F-6B7A67E36EF5}" type="presOf" srcId="{C111C18A-FD96-4E63-821A-54D70D8DC65F}" destId="{CD5F6E02-AD43-4E7A-935B-DDF5D6C74800}" srcOrd="0" destOrd="0" presId="urn:microsoft.com/office/officeart/2005/8/layout/vList2"/>
    <dgm:cxn modelId="{109ECBC1-64DC-48B7-847D-6354B293D099}" type="presOf" srcId="{33EAD35F-38F2-4CB7-9A6D-B04FFD8A51FD}" destId="{CD5F6E02-AD43-4E7A-935B-DDF5D6C74800}" srcOrd="0" destOrd="1"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78E3C3B3-FD19-41A6-A9CC-BB3375A6FF81}" srcId="{3C67E77D-62FA-499D-B5E6-E79A091C5267}" destId="{709ED9DC-E391-4C6C-B788-93F1C2EFB6FD}" srcOrd="1" destOrd="0" parTransId="{B5FA6CF0-E0A0-46A0-93C9-B722B31A8A9C}" sibTransId="{F3C03C29-D7FF-4D61-8D75-8B75B2F589EC}"/>
    <dgm:cxn modelId="{FFD8B471-C98F-4DB5-8DE3-2AB7E896ADD5}" srcId="{477D14C5-CED9-4CFC-B338-DFB0C8090B9F}" destId="{C111C18A-FD96-4E63-821A-54D70D8DC65F}" srcOrd="0" destOrd="0" parTransId="{83BE74EF-FAB4-45A2-BBED-7CD5259AB210}" sibTransId="{B4F34DE2-2DAE-4F88-8C78-BD8892EBF4FF}"/>
    <dgm:cxn modelId="{102D6D4D-90C9-40F4-A001-35DCC329B127}" srcId="{90119837-5B71-4D44-BB01-DB0B084933C8}" destId="{CC6B7442-0B72-4EF2-9F13-1325B51AFF9F}" srcOrd="2" destOrd="0" parTransId="{E3D139E0-5DC2-4F8E-9F8F-B3F0EBCD4689}" sibTransId="{FF80E1BA-0D6F-4EE8-9640-892A5897DBCD}"/>
    <dgm:cxn modelId="{139D5BB1-09CB-45F8-9347-D7764258A754}" type="presOf" srcId="{CC6B7442-0B72-4EF2-9F13-1325B51AFF9F}" destId="{D64CB5D5-837D-47FC-9E42-A26D800BC695}"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8E5B4048-9D19-4E76-9DF1-CC741CEADF9A}" type="presParOf" srcId="{ED5DCCC5-BCA8-4491-AA37-BAF153ECA184}" destId="{D64CB5D5-837D-47FC-9E42-A26D800BC695}" srcOrd="4" destOrd="0" presId="urn:microsoft.com/office/officeart/2005/8/layout/vList2"/>
    <dgm:cxn modelId="{3160F1A4-3C45-478F-BAAB-DEF3A5444A4A}"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11/26/2015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11/26/2015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11/26/2015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11/26/2015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11/26/2015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11/26/2015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Tricks of the Trade</a:t>
            </a:r>
            <a:endParaRPr lang="en-US" dirty="0"/>
          </a:p>
        </p:txBody>
      </p:sp>
      <p:sp>
        <p:nvSpPr>
          <p:cNvPr id="3" name="Subtitle 2"/>
          <p:cNvSpPr>
            <a:spLocks noGrp="1"/>
          </p:cNvSpPr>
          <p:nvPr>
            <p:ph type="subTitle" idx="1"/>
          </p:nvPr>
        </p:nvSpPr>
        <p:spPr/>
        <p:txBody>
          <a:bodyPr/>
          <a:lstStyle/>
          <a:p>
            <a:r>
              <a:rPr lang="en-US" dirty="0" smtClean="0"/>
              <a:t>Shortcuts for </a:t>
            </a:r>
            <a:r>
              <a:rPr lang="en-US" dirty="0" err="1" smtClean="0"/>
              <a:t>Statophobes</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a:t>
            </a:r>
            <a:r>
              <a:rPr lang="en-IN" dirty="0" smtClean="0"/>
              <a:t>6 - Solution</a:t>
            </a:r>
            <a:endParaRPr lang="en-IN"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17309" y="1473200"/>
                <a:ext cx="10157354" cy="5124152"/>
              </a:xfrm>
            </p:spPr>
            <p:txBody>
              <a:bodyPr>
                <a:normAutofit fontScale="85000" lnSpcReduction="10000"/>
              </a:bodyPr>
              <a:lstStyle/>
              <a:p>
                <a:pPr marL="0" indent="0">
                  <a:buNone/>
                </a:pPr>
                <a:r>
                  <a:rPr lang="en-IN" dirty="0" smtClean="0"/>
                  <a:t>Joint pdf of (X</a:t>
                </a:r>
                <a:r>
                  <a:rPr lang="en-IN" baseline="-25000" dirty="0" smtClean="0"/>
                  <a:t>1</a:t>
                </a:r>
                <a:r>
                  <a:rPr lang="en-IN" dirty="0" smtClean="0"/>
                  <a:t>, X</a:t>
                </a:r>
                <a:r>
                  <a:rPr lang="en-IN" baseline="-25000" dirty="0" smtClean="0"/>
                  <a:t>2</a:t>
                </a:r>
                <a:r>
                  <a:rPr lang="en-IN" dirty="0" smtClean="0"/>
                  <a:t>, … , </a:t>
                </a:r>
                <a:r>
                  <a:rPr lang="en-IN" dirty="0" err="1" smtClean="0"/>
                  <a:t>X</a:t>
                </a:r>
                <a:r>
                  <a:rPr lang="en-IN" baseline="-25000" dirty="0" err="1" smtClean="0"/>
                  <a:t>n</a:t>
                </a:r>
                <a:r>
                  <a:rPr lang="en-IN" dirty="0" smtClean="0"/>
                  <a:t>) is </a:t>
                </a:r>
              </a:p>
              <a:p>
                <a:pPr marL="0" indent="0">
                  <a:buNone/>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𝑓</m:t>
                      </m:r>
                      <m:d>
                        <m:dPr>
                          <m:ctrlPr>
                            <a:rPr lang="en-IN" i="1" dirty="0" smtClean="0">
                              <a:latin typeface="Cambria Math" panose="02040503050406030204" pitchFamily="18" charset="0"/>
                            </a:rPr>
                          </m:ctrlPr>
                        </m:dPr>
                        <m:e>
                          <m:sSub>
                            <m:sSubPr>
                              <m:ctrlPr>
                                <a:rPr lang="en-IN" i="1" dirty="0">
                                  <a:latin typeface="Cambria Math" panose="02040503050406030204" pitchFamily="18" charset="0"/>
                                </a:rPr>
                              </m:ctrlPr>
                            </m:sSubPr>
                            <m:e>
                              <m:r>
                                <a:rPr lang="en-IN" i="1" dirty="0">
                                  <a:latin typeface="Cambria Math" panose="02040503050406030204" pitchFamily="18" charset="0"/>
                                </a:rPr>
                                <m:t>𝑋</m:t>
                              </m:r>
                            </m:e>
                            <m:sub>
                              <m:r>
                                <a:rPr lang="en-IN" b="0" i="1" dirty="0" smtClean="0">
                                  <a:latin typeface="Cambria Math" panose="02040503050406030204" pitchFamily="18" charset="0"/>
                                </a:rPr>
                                <m:t>1</m:t>
                              </m:r>
                            </m:sub>
                          </m:sSub>
                          <m:r>
                            <m:rPr>
                              <m:nor/>
                            </m:rPr>
                            <a:rPr lang="en-IN" b="0" i="0" dirty="0" smtClean="0">
                              <a:latin typeface="Cambria Math" panose="02040503050406030204" pitchFamily="18" charset="0"/>
                            </a:rPr>
                            <m:t>, </m:t>
                          </m:r>
                          <m:sSub>
                            <m:sSubPr>
                              <m:ctrlPr>
                                <a:rPr lang="en-IN" i="1" dirty="0">
                                  <a:latin typeface="Cambria Math" panose="02040503050406030204" pitchFamily="18" charset="0"/>
                                </a:rPr>
                              </m:ctrlPr>
                            </m:sSubPr>
                            <m:e>
                              <m:r>
                                <a:rPr lang="en-IN" i="1" dirty="0">
                                  <a:latin typeface="Cambria Math" panose="02040503050406030204" pitchFamily="18" charset="0"/>
                                </a:rPr>
                                <m:t>𝑋</m:t>
                              </m:r>
                            </m:e>
                            <m:sub>
                              <m:r>
                                <a:rPr lang="en-IN" b="0" i="1" dirty="0" smtClean="0">
                                  <a:latin typeface="Cambria Math" panose="02040503050406030204" pitchFamily="18" charset="0"/>
                                </a:rPr>
                                <m:t>2</m:t>
                              </m:r>
                            </m:sub>
                          </m:sSub>
                          <m:r>
                            <m:rPr>
                              <m:nor/>
                            </m:rPr>
                            <a:rPr lang="en-IN" b="0" i="0" dirty="0" smtClean="0">
                              <a:latin typeface="Cambria Math" panose="02040503050406030204" pitchFamily="18" charset="0"/>
                            </a:rPr>
                            <m:t>,</m:t>
                          </m:r>
                          <m:r>
                            <m:rPr>
                              <m:nor/>
                            </m:rPr>
                            <a:rPr lang="en-IN" dirty="0"/>
                            <m:t> … ,</m:t>
                          </m:r>
                          <m:sSub>
                            <m:sSubPr>
                              <m:ctrlPr>
                                <a:rPr lang="en-IN" i="1" dirty="0" smtClean="0">
                                  <a:latin typeface="Cambria Math" panose="02040503050406030204" pitchFamily="18" charset="0"/>
                                </a:rPr>
                              </m:ctrlPr>
                            </m:sSubPr>
                            <m:e>
                              <m:r>
                                <a:rPr lang="en-IN" b="0" i="1" dirty="0" smtClean="0">
                                  <a:latin typeface="Cambria Math" panose="02040503050406030204" pitchFamily="18" charset="0"/>
                                </a:rPr>
                                <m:t>𝑋</m:t>
                              </m:r>
                            </m:e>
                            <m:sub>
                              <m:r>
                                <a:rPr lang="en-IN" b="0" i="1" dirty="0" smtClean="0">
                                  <a:latin typeface="Cambria Math" panose="02040503050406030204" pitchFamily="18" charset="0"/>
                                </a:rPr>
                                <m:t>𝑛</m:t>
                              </m:r>
                            </m:sub>
                          </m:sSub>
                        </m:e>
                      </m:d>
                      <m:r>
                        <m:rPr>
                          <m:nor/>
                        </m:rPr>
                        <a:rPr lang="en-IN" dirty="0"/>
                        <m:t> </m:t>
                      </m:r>
                      <m:r>
                        <m:rPr>
                          <m:nor/>
                        </m:rPr>
                        <a:rPr lang="en-IN" b="0" i="0" dirty="0" smtClean="0"/>
                        <m:t>=</m:t>
                      </m:r>
                      <m:d>
                        <m:dPr>
                          <m:ctrlPr>
                            <a:rPr lang="en-IN" b="0" i="1" dirty="0" smtClean="0">
                              <a:latin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sup>
                          </m:sSup>
                        </m:e>
                      </m:d>
                      <m:d>
                        <m:dPr>
                          <m:ctrlPr>
                            <a:rPr lang="en-IN" i="1" dirty="0">
                              <a:latin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2</m:t>
                                      </m:r>
                                    </m:sub>
                                  </m:sSub>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sup>
                          </m:sSup>
                        </m:e>
                      </m:d>
                      <m:r>
                        <a:rPr lang="en-IN" b="0" i="1" smtClean="0">
                          <a:latin typeface="Cambria Math" panose="02040503050406030204" pitchFamily="18" charset="0"/>
                          <a:ea typeface="Cambria Math" panose="02040503050406030204" pitchFamily="18" charset="0"/>
                        </a:rPr>
                        <m:t>…</m:t>
                      </m:r>
                      <m:d>
                        <m:dPr>
                          <m:ctrlPr>
                            <a:rPr lang="en-IN" i="1" dirty="0">
                              <a:latin typeface="Cambria Math" panose="02040503050406030204" pitchFamily="18" charset="0"/>
                            </a:rPr>
                          </m:ctrlPr>
                        </m:dPr>
                        <m:e>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sSub>
                                    <m:sSubPr>
                                      <m:ctrlPr>
                                        <a:rPr lang="en-IN"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sup>
                          </m:sSup>
                        </m:e>
                      </m:d>
                      <m:r>
                        <a:rPr lang="en-IN" b="0" i="1"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sSup>
                            <m:sSupPr>
                              <m:ctrlPr>
                                <a:rPr lang="en-IN" i="1" smtClean="0">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𝜃</m:t>
                              </m:r>
                            </m:e>
                            <m:sup>
                              <m:r>
                                <a:rPr lang="en-IN" b="0" i="1" smtClean="0">
                                  <a:latin typeface="Cambria Math" panose="02040503050406030204" pitchFamily="18" charset="0"/>
                                  <a:ea typeface="Cambria Math" panose="02040503050406030204" pitchFamily="18" charset="0"/>
                                </a:rPr>
                                <m:t>𝑛</m:t>
                              </m:r>
                            </m:sup>
                          </m:sSup>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smtClean="0">
                                      <a:latin typeface="Cambria Math" panose="02040503050406030204" pitchFamily="18" charset="0"/>
                                      <a:ea typeface="Cambria Math" panose="02040503050406030204" pitchFamily="18" charset="0"/>
                                    </a:rPr>
                                  </m:ctrlPr>
                                </m:naryPr>
                                <m:sub>
                                  <m:r>
                                    <m:rPr>
                                      <m:brk m:alnAt="23"/>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𝑛</m:t>
                              </m:r>
                            </m:num>
                            <m:den>
                              <m:r>
                                <a:rPr lang="en-IN" i="1">
                                  <a:latin typeface="Cambria Math" panose="02040503050406030204" pitchFamily="18" charset="0"/>
                                  <a:ea typeface="Cambria Math" panose="02040503050406030204" pitchFamily="18" charset="0"/>
                                </a:rPr>
                                <m:t>𝜃</m:t>
                              </m:r>
                            </m:den>
                          </m:f>
                        </m:sup>
                      </m:sSup>
                    </m:oMath>
                  </m:oMathPara>
                </a14:m>
                <a:endParaRPr lang="en-IN" dirty="0" smtClean="0"/>
              </a:p>
              <a:p>
                <a:pPr marL="0" indent="0">
                  <a:lnSpc>
                    <a:spcPct val="110000"/>
                  </a:lnSpc>
                  <a:buNone/>
                </a:pPr>
                <a:r>
                  <a:rPr lang="en-IN" dirty="0" smtClean="0"/>
                  <a:t>We maximize f(..) with respect to </a:t>
                </a:r>
                <a:r>
                  <a:rPr lang="el-GR" dirty="0" smtClean="0">
                    <a:latin typeface="Calibri" panose="020F0502020204030204" pitchFamily="34" charset="0"/>
                  </a:rPr>
                  <a:t>θ</a:t>
                </a:r>
                <a:r>
                  <a:rPr lang="en-IN" dirty="0" smtClean="0">
                    <a:latin typeface="Calibri" panose="020F0502020204030204" pitchFamily="34" charset="0"/>
                  </a:rPr>
                  <a:t>. </a:t>
                </a:r>
              </a:p>
              <a:p>
                <a:pPr marL="0" indent="0">
                  <a:lnSpc>
                    <a:spcPct val="110000"/>
                  </a:lnSpc>
                  <a:buNone/>
                </a:pPr>
                <a:endParaRPr lang="en-IN" dirty="0" smtClean="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IN" i="1" smtClean="0">
                              <a:latin typeface="Cambria Math" panose="02040503050406030204" pitchFamily="18" charset="0"/>
                            </a:rPr>
                          </m:ctrlPr>
                        </m:mPr>
                        <m:mr>
                          <m:e>
                            <m:f>
                              <m:fPr>
                                <m:ctrlPr>
                                  <a:rPr lang="en-IN" i="1">
                                    <a:latin typeface="Cambria Math" panose="02040503050406030204" pitchFamily="18" charset="0"/>
                                  </a:rPr>
                                </m:ctrlPr>
                              </m:fPr>
                              <m:num>
                                <m:r>
                                  <a:rPr lang="en-IN" i="1">
                                    <a:latin typeface="Cambria Math" panose="02040503050406030204" pitchFamily="18" charset="0"/>
                                  </a:rPr>
                                  <m:t>𝑑𝑓</m:t>
                                </m:r>
                              </m:num>
                              <m:den>
                                <m:r>
                                  <a:rPr lang="en-IN" i="1">
                                    <a:latin typeface="Cambria Math" panose="02040503050406030204" pitchFamily="18" charset="0"/>
                                  </a:rPr>
                                  <m:t>𝑑</m:t>
                                </m:r>
                                <m:r>
                                  <a:rPr lang="en-IN" i="1">
                                    <a:latin typeface="Cambria Math" panose="02040503050406030204" pitchFamily="18" charset="0"/>
                                    <a:ea typeface="Cambria Math" panose="02040503050406030204" pitchFamily="18" charset="0"/>
                                  </a:rPr>
                                  <m:t>𝜃</m:t>
                                </m:r>
                              </m:den>
                            </m:f>
                          </m:e>
                          <m:e>
                            <m:r>
                              <a:rPr lang="en-IN" b="0" i="1" smtClean="0">
                                <a:latin typeface="Cambria Math" panose="02040503050406030204" pitchFamily="18" charset="0"/>
                              </a:rPr>
                              <m:t>=</m:t>
                            </m:r>
                          </m:e>
                          <m:e>
                            <m:r>
                              <a:rPr lang="en-IN" i="1">
                                <a:latin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𝑛</m:t>
                                </m:r>
                              </m:num>
                              <m:den>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𝜃</m:t>
                                    </m:r>
                                  </m:e>
                                  <m:sup>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+1</m:t>
                                    </m:r>
                                  </m:sup>
                                </m:sSup>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num>
                                  <m:den>
                                    <m:r>
                                      <a:rPr lang="en-IN" i="1">
                                        <a:latin typeface="Cambria Math" panose="02040503050406030204" pitchFamily="18" charset="0"/>
                                        <a:ea typeface="Cambria Math" panose="02040503050406030204" pitchFamily="18" charset="0"/>
                                      </a:rPr>
                                      <m:t>𝜃</m:t>
                                    </m:r>
                                  </m:den>
                                </m:f>
                              </m:sup>
                            </m:s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𝜃</m:t>
                                    </m:r>
                                  </m:e>
                                  <m:sup>
                                    <m:r>
                                      <a:rPr lang="en-IN" i="1">
                                        <a:latin typeface="Cambria Math" panose="02040503050406030204" pitchFamily="18" charset="0"/>
                                        <a:ea typeface="Cambria Math" panose="02040503050406030204" pitchFamily="18" charset="0"/>
                                      </a:rPr>
                                      <m:t>𝑛</m:t>
                                    </m:r>
                                  </m:sup>
                                </m:sSup>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num>
                                  <m:den>
                                    <m:r>
                                      <a:rPr lang="en-IN" i="1">
                                        <a:latin typeface="Cambria Math" panose="02040503050406030204" pitchFamily="18" charset="0"/>
                                        <a:ea typeface="Cambria Math" panose="02040503050406030204" pitchFamily="18" charset="0"/>
                                      </a:rPr>
                                      <m:t>𝜃</m:t>
                                    </m:r>
                                  </m:den>
                                </m:f>
                              </m:sup>
                            </m:sSup>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num>
                                  <m:den>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𝜃</m:t>
                                        </m:r>
                                      </m:e>
                                      <m:sup>
                                        <m:r>
                                          <a:rPr lang="en-IN" i="1">
                                            <a:latin typeface="Cambria Math" panose="02040503050406030204" pitchFamily="18" charset="0"/>
                                            <a:ea typeface="Cambria Math" panose="02040503050406030204" pitchFamily="18" charset="0"/>
                                          </a:rPr>
                                          <m:t>2</m:t>
                                        </m:r>
                                      </m:sup>
                                    </m:sSup>
                                  </m:den>
                                </m:f>
                              </m:e>
                            </m:d>
                          </m:e>
                        </m:mr>
                        <m:mr>
                          <m:e/>
                          <m:e>
                            <m:r>
                              <a:rPr lang="en-IN" b="0" i="1" smtClean="0">
                                <a:latin typeface="Cambria Math" panose="02040503050406030204" pitchFamily="18" charset="0"/>
                              </a:rPr>
                              <m:t>=</m:t>
                            </m:r>
                          </m:e>
                          <m:e>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𝜃</m:t>
                                    </m:r>
                                  </m:e>
                                  <m:sup>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+2</m:t>
                                    </m:r>
                                  </m:sup>
                                </m:sSup>
                              </m:den>
                            </m:f>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num>
                                  <m:den>
                                    <m:r>
                                      <a:rPr lang="en-IN" i="1">
                                        <a:latin typeface="Cambria Math" panose="02040503050406030204" pitchFamily="18" charset="0"/>
                                        <a:ea typeface="Cambria Math" panose="02040503050406030204" pitchFamily="18" charset="0"/>
                                      </a:rPr>
                                      <m:t>𝜃</m:t>
                                    </m:r>
                                  </m:den>
                                </m:f>
                              </m:sup>
                            </m:sSup>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𝜃</m:t>
                                </m:r>
                                <m:r>
                                  <a:rPr lang="en-IN" i="1">
                                    <a:latin typeface="Cambria Math" panose="02040503050406030204" pitchFamily="18" charset="0"/>
                                    <a:ea typeface="Cambria Math" panose="02040503050406030204" pitchFamily="18" charset="0"/>
                                  </a:rPr>
                                  <m:t>+</m:t>
                                </m:r>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e>
                            </m:d>
                          </m:e>
                        </m:mr>
                        <m:mr>
                          <m:e>
                            <m:f>
                              <m:fPr>
                                <m:ctrlPr>
                                  <a:rPr lang="en-IN" i="1">
                                    <a:latin typeface="Cambria Math" panose="02040503050406030204" pitchFamily="18" charset="0"/>
                                  </a:rPr>
                                </m:ctrlPr>
                              </m:fPr>
                              <m:num>
                                <m:r>
                                  <a:rPr lang="en-IN" i="1">
                                    <a:latin typeface="Cambria Math" panose="02040503050406030204" pitchFamily="18" charset="0"/>
                                  </a:rPr>
                                  <m:t>𝑑𝑓</m:t>
                                </m:r>
                              </m:num>
                              <m:den>
                                <m:r>
                                  <a:rPr lang="en-IN" i="1">
                                    <a:latin typeface="Cambria Math" panose="02040503050406030204" pitchFamily="18" charset="0"/>
                                  </a:rPr>
                                  <m:t>𝑑</m:t>
                                </m:r>
                                <m:r>
                                  <a:rPr lang="en-IN" i="1">
                                    <a:latin typeface="Cambria Math" panose="02040503050406030204" pitchFamily="18" charset="0"/>
                                    <a:ea typeface="Cambria Math" panose="02040503050406030204" pitchFamily="18" charset="0"/>
                                  </a:rPr>
                                  <m:t>𝜃</m:t>
                                </m:r>
                              </m:den>
                            </m:f>
                            <m:r>
                              <a:rPr lang="en-IN" i="1">
                                <a:latin typeface="Cambria Math" panose="02040503050406030204" pitchFamily="18" charset="0"/>
                              </a:rPr>
                              <m:t>=</m:t>
                            </m:r>
                            <m:r>
                              <a:rPr lang="en-IN" i="1">
                                <a:latin typeface="Cambria Math" panose="02040503050406030204" pitchFamily="18" charset="0"/>
                              </a:rPr>
                              <m:t>0</m:t>
                            </m:r>
                          </m:e>
                          <m:e>
                            <m:r>
                              <a:rPr lang="en-IN" b="0" i="1" smtClean="0">
                                <a:latin typeface="Cambria Math" panose="02040503050406030204" pitchFamily="18" charset="0"/>
                              </a:rPr>
                              <m:t>𝑖𝑓</m:t>
                            </m:r>
                          </m:e>
                          <m:e>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𝜃</m:t>
                                </m:r>
                                <m:r>
                                  <a:rPr lang="en-IN" i="1">
                                    <a:latin typeface="Cambria Math" panose="02040503050406030204" pitchFamily="18" charset="0"/>
                                    <a:ea typeface="Cambria Math" panose="02040503050406030204" pitchFamily="18" charset="0"/>
                                  </a:rPr>
                                  <m:t>+</m:t>
                                </m:r>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e>
                            </m:d>
                            <m:r>
                              <a:rPr lang="en-IN" i="1">
                                <a:latin typeface="Cambria Math" panose="02040503050406030204" pitchFamily="18" charset="0"/>
                                <a:ea typeface="Cambria Math" panose="02040503050406030204" pitchFamily="18" charset="0"/>
                              </a:rPr>
                              <m:t>=0</m:t>
                            </m:r>
                            <m:r>
                              <m:rPr>
                                <m:nor/>
                              </m:rPr>
                              <a:rPr lang="en-IN" dirty="0"/>
                              <m:t> </m:t>
                            </m:r>
                            <m:r>
                              <m:rPr>
                                <m:nor/>
                              </m:rPr>
                              <a:rPr lang="en-IN" b="0" i="0" dirty="0" smtClean="0"/>
                              <m:t>     </m:t>
                            </m:r>
                            <m:r>
                              <m:rPr>
                                <m:nor/>
                              </m:rPr>
                              <a:rPr lang="en-IN" dirty="0"/>
                              <m:t>or</m:t>
                            </m:r>
                            <m:r>
                              <m:rPr>
                                <m:nor/>
                              </m:rPr>
                              <a:rPr lang="en-IN" b="0" i="0" dirty="0" smtClean="0"/>
                              <m:t>   </m:t>
                            </m:r>
                            <m:r>
                              <m:rPr>
                                <m:nor/>
                              </m:rPr>
                              <a:rPr lang="en-IN" dirty="0"/>
                              <m:t> </m:t>
                            </m:r>
                            <m:r>
                              <a:rPr lang="en-IN" i="1">
                                <a:latin typeface="Cambria Math" panose="02040503050406030204" pitchFamily="18" charset="0"/>
                                <a:ea typeface="Cambria Math" panose="02040503050406030204" pitchFamily="18" charset="0"/>
                              </a:rPr>
                              <m:t>𝜃</m:t>
                            </m:r>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nary>
                                  <m:naryPr>
                                    <m:chr m:val="∑"/>
                                    <m:ctrlPr>
                                      <a:rPr lang="en-IN" i="1">
                                        <a:latin typeface="Cambria Math" panose="02040503050406030204" pitchFamily="18" charset="0"/>
                                        <a:ea typeface="Cambria Math" panose="02040503050406030204" pitchFamily="18" charset="0"/>
                                      </a:rPr>
                                    </m:ctrlPr>
                                  </m:naryPr>
                                  <m:sub>
                                    <m:r>
                                      <m:rPr>
                                        <m:brk m:alnAt="23"/>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𝑛</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e>
                                </m:nary>
                              </m:num>
                              <m:den>
                                <m:r>
                                  <a:rPr lang="en-IN" i="1">
                                    <a:latin typeface="Cambria Math" panose="02040503050406030204" pitchFamily="18" charset="0"/>
                                    <a:ea typeface="Cambria Math" panose="02040503050406030204" pitchFamily="18" charset="0"/>
                                  </a:rPr>
                                  <m:t>𝑛</m:t>
                                </m:r>
                              </m:den>
                            </m:f>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m:t>
                            </m:r>
                            <m:r>
                              <m:rPr>
                                <m:nor/>
                              </m:rPr>
                              <a:rPr lang="en-IN" dirty="0"/>
                              <m:t> </m:t>
                            </m:r>
                          </m:e>
                        </m:mr>
                      </m:m>
                    </m:oMath>
                  </m:oMathPara>
                </a14:m>
                <a:endParaRPr lang="en-IN" dirty="0"/>
              </a:p>
              <a:p>
                <a:pPr marL="0" indent="0">
                  <a:buNone/>
                </a:pPr>
                <a:r>
                  <a:rPr lang="en-IN" dirty="0" smtClean="0"/>
                  <a:t>Hence </a:t>
                </a:r>
                <a14:m>
                  <m:oMath xmlns:m="http://schemas.openxmlformats.org/officeDocument/2006/math">
                    <m:acc>
                      <m:accPr>
                        <m:chr m:val="̅"/>
                        <m:ctrlPr>
                          <a:rPr lang="en-IN" i="1" smtClean="0">
                            <a:latin typeface="Cambria Math" panose="02040503050406030204" pitchFamily="18" charset="0"/>
                          </a:rPr>
                        </m:ctrlPr>
                      </m:accPr>
                      <m:e>
                        <m:r>
                          <a:rPr lang="en-IN" b="0" i="1" smtClean="0">
                            <a:latin typeface="Cambria Math" panose="02040503050406030204" pitchFamily="18" charset="0"/>
                          </a:rPr>
                          <m:t>𝑥</m:t>
                        </m:r>
                      </m:e>
                    </m:acc>
                    <m:r>
                      <a:rPr lang="en-IN" b="0" i="1" smtClean="0">
                        <a:latin typeface="Cambria Math" panose="02040503050406030204" pitchFamily="18" charset="0"/>
                      </a:rPr>
                      <m:t>−1</m:t>
                    </m:r>
                  </m:oMath>
                </a14:m>
                <a:r>
                  <a:rPr lang="en-IN" dirty="0" smtClean="0"/>
                  <a:t> is an estimator of </a:t>
                </a:r>
                <a:r>
                  <a:rPr lang="el-GR" dirty="0" smtClean="0">
                    <a:latin typeface="Calibri" panose="020F0502020204030204" pitchFamily="34" charset="0"/>
                  </a:rPr>
                  <a:t>θ</a:t>
                </a:r>
                <a:r>
                  <a:rPr lang="en-IN" dirty="0" smtClean="0">
                    <a:latin typeface="Calibri" panose="020F0502020204030204" pitchFamily="34" charset="0"/>
                  </a:rPr>
                  <a:t>.</a:t>
                </a:r>
                <a:endParaRPr lang="en-IN"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17309" y="1473200"/>
                <a:ext cx="10157354" cy="5124152"/>
              </a:xfrm>
              <a:blipFill rotWithShape="0">
                <a:blip r:embed="rId2"/>
                <a:stretch>
                  <a:fillRect l="-300" t="-1310"/>
                </a:stretch>
              </a:blipFill>
            </p:spPr>
            <p:txBody>
              <a:bodyPr/>
              <a:lstStyle/>
              <a:p>
                <a:r>
                  <a:rPr lang="en-IN">
                    <a:noFill/>
                  </a:rPr>
                  <a:t> </a:t>
                </a:r>
              </a:p>
            </p:txBody>
          </p:sp>
        </mc:Fallback>
      </mc:AlternateContent>
    </p:spTree>
    <p:extLst>
      <p:ext uri="{BB962C8B-B14F-4D97-AF65-F5344CB8AC3E}">
        <p14:creationId xmlns:p14="http://schemas.microsoft.com/office/powerpoint/2010/main" val="337503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Text Placeholder 2"/>
          <p:cNvSpPr>
            <a:spLocks noGrp="1"/>
          </p:cNvSpPr>
          <p:nvPr>
            <p:ph type="body" idx="1"/>
          </p:nvPr>
        </p:nvSpPr>
        <p:spPr/>
        <p:txBody>
          <a:bodyPr/>
          <a:lstStyle/>
          <a:p>
            <a:r>
              <a:rPr lang="en-US" dirty="0" smtClean="0"/>
              <a:t>Same idea, different angle</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brief</a:t>
            </a:r>
            <a:endParaRPr lang="en-US" dirty="0"/>
          </a:p>
        </p:txBody>
      </p:sp>
      <p:sp>
        <p:nvSpPr>
          <p:cNvPr id="5" name="Text Placeholder 4"/>
          <p:cNvSpPr>
            <a:spLocks noGrp="1"/>
          </p:cNvSpPr>
          <p:nvPr>
            <p:ph type="body" idx="1"/>
          </p:nvPr>
        </p:nvSpPr>
        <p:spPr/>
        <p:txBody>
          <a:bodyPr/>
          <a:lstStyle/>
          <a:p>
            <a:r>
              <a:rPr lang="en-US" dirty="0" smtClean="0"/>
              <a:t>Interval Estimation</a:t>
            </a:r>
            <a:endParaRPr lang="en-US" dirty="0"/>
          </a:p>
        </p:txBody>
      </p:sp>
      <p:sp>
        <p:nvSpPr>
          <p:cNvPr id="3" name="Content Placeholder 2"/>
          <p:cNvSpPr>
            <a:spLocks noGrp="1"/>
          </p:cNvSpPr>
          <p:nvPr>
            <p:ph sz="half" idx="2"/>
          </p:nvPr>
        </p:nvSpPr>
        <p:spPr/>
        <p:txBody>
          <a:bodyPr/>
          <a:lstStyle/>
          <a:p>
            <a:r>
              <a:rPr lang="en-US" dirty="0" smtClean="0"/>
              <a:t>You collect sample(s)</a:t>
            </a:r>
          </a:p>
          <a:p>
            <a:r>
              <a:rPr lang="en-US" dirty="0" smtClean="0"/>
              <a:t>Make a guess about the range of population parameters – lowest and highest values</a:t>
            </a:r>
          </a:p>
          <a:p>
            <a:r>
              <a:rPr lang="en-US" dirty="0"/>
              <a:t>μ </a:t>
            </a:r>
            <a:r>
              <a:rPr lang="el-GR" dirty="0"/>
              <a:t>ε</a:t>
            </a:r>
            <a:r>
              <a:rPr lang="en-IN" dirty="0"/>
              <a:t> [</a:t>
            </a:r>
            <a:r>
              <a:rPr lang="el-GR" dirty="0"/>
              <a:t>μ</a:t>
            </a:r>
            <a:r>
              <a:rPr lang="en-IN" baseline="-25000" dirty="0"/>
              <a:t>L</a:t>
            </a:r>
            <a:r>
              <a:rPr lang="en-IN" dirty="0"/>
              <a:t>, </a:t>
            </a:r>
            <a:r>
              <a:rPr lang="el-GR" dirty="0"/>
              <a:t>μ</a:t>
            </a:r>
            <a:r>
              <a:rPr lang="en-IN" baseline="-25000" dirty="0"/>
              <a:t>H</a:t>
            </a:r>
            <a:r>
              <a:rPr lang="en-IN" dirty="0"/>
              <a:t>]. What are </a:t>
            </a:r>
            <a:r>
              <a:rPr lang="el-GR" dirty="0"/>
              <a:t>μ</a:t>
            </a:r>
            <a:r>
              <a:rPr lang="en-IN" baseline="-25000" dirty="0"/>
              <a:t>L</a:t>
            </a:r>
            <a:r>
              <a:rPr lang="en-IN" dirty="0"/>
              <a:t> and </a:t>
            </a:r>
            <a:r>
              <a:rPr lang="el-GR" dirty="0"/>
              <a:t>μ</a:t>
            </a:r>
            <a:r>
              <a:rPr lang="en-IN" baseline="-25000" dirty="0"/>
              <a:t>H</a:t>
            </a:r>
            <a:r>
              <a:rPr lang="en-IN" dirty="0"/>
              <a:t>?</a:t>
            </a:r>
          </a:p>
          <a:p>
            <a:r>
              <a:rPr lang="en-US" dirty="0"/>
              <a:t>μ</a:t>
            </a:r>
            <a:r>
              <a:rPr lang="en-US" baseline="-25000" dirty="0"/>
              <a:t>1</a:t>
            </a:r>
            <a:r>
              <a:rPr lang="en-US" dirty="0"/>
              <a:t> – μ</a:t>
            </a:r>
            <a:r>
              <a:rPr lang="en-US" baseline="-25000" dirty="0"/>
              <a:t>2</a:t>
            </a:r>
            <a:r>
              <a:rPr lang="en-US" dirty="0"/>
              <a:t> </a:t>
            </a:r>
            <a:r>
              <a:rPr lang="el-GR" dirty="0"/>
              <a:t>ε</a:t>
            </a:r>
            <a:r>
              <a:rPr lang="en-IN" dirty="0"/>
              <a:t> [a, b]. What are a and b?</a:t>
            </a:r>
          </a:p>
          <a:p>
            <a:r>
              <a:rPr lang="en-IN" dirty="0"/>
              <a:t>Talk about range of </a:t>
            </a:r>
            <a:r>
              <a:rPr lang="en-US" dirty="0"/>
              <a:t>μ</a:t>
            </a:r>
            <a:endParaRPr lang="en-IN" dirty="0"/>
          </a:p>
          <a:p>
            <a:endParaRPr lang="en-US" dirty="0"/>
          </a:p>
        </p:txBody>
      </p:sp>
      <p:sp>
        <p:nvSpPr>
          <p:cNvPr id="6" name="Text Placeholder 5"/>
          <p:cNvSpPr>
            <a:spLocks noGrp="1"/>
          </p:cNvSpPr>
          <p:nvPr>
            <p:ph type="body" sz="quarter" idx="3"/>
          </p:nvPr>
        </p:nvSpPr>
        <p:spPr/>
        <p:txBody>
          <a:bodyPr/>
          <a:lstStyle/>
          <a:p>
            <a:r>
              <a:rPr lang="en-US" dirty="0" smtClean="0"/>
              <a:t>Hypothesis Testing</a:t>
            </a:r>
            <a:endParaRPr lang="en-US" dirty="0"/>
          </a:p>
        </p:txBody>
      </p:sp>
      <p:sp>
        <p:nvSpPr>
          <p:cNvPr id="4" name="Content Placeholder 3"/>
          <p:cNvSpPr>
            <a:spLocks noGrp="1"/>
          </p:cNvSpPr>
          <p:nvPr>
            <p:ph sz="quarter" idx="4"/>
          </p:nvPr>
        </p:nvSpPr>
        <p:spPr/>
        <p:txBody>
          <a:bodyPr/>
          <a:lstStyle/>
          <a:p>
            <a:r>
              <a:rPr lang="en-US" dirty="0" smtClean="0"/>
              <a:t>You collect sample(s)</a:t>
            </a:r>
          </a:p>
          <a:p>
            <a:r>
              <a:rPr lang="en-US" dirty="0" smtClean="0"/>
              <a:t>You want make (more) precise statements about the parameter values</a:t>
            </a:r>
          </a:p>
          <a:p>
            <a:r>
              <a:rPr lang="en-US" dirty="0"/>
              <a:t>Can </a:t>
            </a:r>
            <a:r>
              <a:rPr lang="el-GR" dirty="0"/>
              <a:t>μ</a:t>
            </a:r>
            <a:r>
              <a:rPr lang="en-IN" dirty="0"/>
              <a:t> &gt; 50?</a:t>
            </a:r>
          </a:p>
          <a:p>
            <a:r>
              <a:rPr lang="en-IN" dirty="0"/>
              <a:t>Is </a:t>
            </a:r>
            <a:r>
              <a:rPr lang="el-GR" dirty="0" smtClean="0"/>
              <a:t>μ</a:t>
            </a:r>
            <a:r>
              <a:rPr lang="en-IN" baseline="-25000" dirty="0" smtClean="0"/>
              <a:t>1</a:t>
            </a:r>
            <a:r>
              <a:rPr lang="en-IN" dirty="0" smtClean="0"/>
              <a:t>  </a:t>
            </a:r>
            <a:r>
              <a:rPr lang="en-IN" dirty="0"/>
              <a:t>&gt; </a:t>
            </a:r>
            <a:r>
              <a:rPr lang="el-GR" dirty="0" smtClean="0"/>
              <a:t>μ</a:t>
            </a:r>
            <a:r>
              <a:rPr lang="en-IN" baseline="-25000" dirty="0" smtClean="0"/>
              <a:t>2</a:t>
            </a:r>
            <a:r>
              <a:rPr lang="en-IN" dirty="0"/>
              <a:t>?</a:t>
            </a:r>
          </a:p>
          <a:p>
            <a:r>
              <a:rPr lang="en-IN" dirty="0"/>
              <a:t>Talk about probabilities of certain </a:t>
            </a:r>
            <a:r>
              <a:rPr lang="en-US" dirty="0"/>
              <a:t>μ</a:t>
            </a:r>
            <a:endParaRPr lang="en-IN" dirty="0"/>
          </a:p>
          <a:p>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Hypothesis - I</a:t>
            </a:r>
            <a:endParaRPr lang="en-US" dirty="0"/>
          </a:p>
        </p:txBody>
      </p:sp>
      <p:sp>
        <p:nvSpPr>
          <p:cNvPr id="3" name="Content Placeholder 2"/>
          <p:cNvSpPr txBox="1">
            <a:spLocks/>
          </p:cNvSpPr>
          <p:nvPr/>
        </p:nvSpPr>
        <p:spPr>
          <a:xfrm>
            <a:off x="1117309" y="1701800"/>
            <a:ext cx="10157354" cy="44704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t>An assertion or conjecture</a:t>
            </a:r>
          </a:p>
          <a:p>
            <a:r>
              <a:rPr lang="en-US" dirty="0" smtClean="0"/>
              <a:t>About distribution on one or more random variables</a:t>
            </a:r>
          </a:p>
          <a:p>
            <a:endParaRPr lang="en-US" dirty="0" smtClean="0"/>
          </a:p>
          <a:p>
            <a:endParaRPr lang="en-US" dirty="0"/>
          </a:p>
          <a:p>
            <a:r>
              <a:rPr lang="en-US" dirty="0" smtClean="0"/>
              <a:t>If your hypothesis completely specifies the distribution, then it is simple hypothesis..</a:t>
            </a:r>
          </a:p>
          <a:p>
            <a:r>
              <a:rPr lang="en-US" dirty="0" smtClean="0"/>
              <a:t>If not, composite hypothesis</a:t>
            </a:r>
            <a:endParaRPr lang="en-IN" dirty="0"/>
          </a:p>
        </p:txBody>
      </p:sp>
    </p:spTree>
    <p:extLst>
      <p:ext uri="{BB962C8B-B14F-4D97-AF65-F5344CB8AC3E}">
        <p14:creationId xmlns:p14="http://schemas.microsoft.com/office/powerpoint/2010/main" val="373192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Hypothesis - II</a:t>
            </a:r>
            <a:endParaRPr lang="en-US" dirty="0"/>
          </a:p>
        </p:txBody>
      </p:sp>
      <p:sp>
        <p:nvSpPr>
          <p:cNvPr id="3" name="Content Placeholder 2"/>
          <p:cNvSpPr txBox="1">
            <a:spLocks/>
          </p:cNvSpPr>
          <p:nvPr/>
        </p:nvSpPr>
        <p:spPr>
          <a:xfrm>
            <a:off x="1117309" y="1701800"/>
            <a:ext cx="10157354" cy="44704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t>Importance of alternative hypothesis</a:t>
            </a:r>
          </a:p>
          <a:p>
            <a:r>
              <a:rPr lang="en-US" dirty="0" smtClean="0"/>
              <a:t>X </a:t>
            </a:r>
            <a:r>
              <a:rPr lang="en-US" dirty="0"/>
              <a:t>≈ N(</a:t>
            </a:r>
            <a:r>
              <a:rPr lang="el-GR" dirty="0"/>
              <a:t>μ</a:t>
            </a:r>
            <a:r>
              <a:rPr lang="en-IN" dirty="0"/>
              <a:t>, 1). Sample. </a:t>
            </a:r>
            <a:r>
              <a:rPr lang="el-GR" dirty="0"/>
              <a:t> </a:t>
            </a:r>
            <a:endParaRPr lang="en-IN" dirty="0" smtClean="0"/>
          </a:p>
          <a:p>
            <a:pPr marL="0" indent="0">
              <a:buNone/>
            </a:pPr>
            <a:r>
              <a:rPr lang="en-IN" dirty="0"/>
              <a:t>	</a:t>
            </a:r>
            <a:r>
              <a:rPr lang="en-US" dirty="0"/>
              <a:t>H</a:t>
            </a:r>
            <a:r>
              <a:rPr lang="en-US" baseline="-25000" dirty="0"/>
              <a:t>0</a:t>
            </a:r>
            <a:r>
              <a:rPr lang="en-US" dirty="0"/>
              <a:t>: </a:t>
            </a:r>
            <a:r>
              <a:rPr lang="el-GR" dirty="0"/>
              <a:t>μ</a:t>
            </a:r>
            <a:r>
              <a:rPr lang="en-IN" dirty="0"/>
              <a:t> </a:t>
            </a:r>
            <a:r>
              <a:rPr lang="en-IN" dirty="0" smtClean="0"/>
              <a:t>= </a:t>
            </a:r>
            <a:r>
              <a:rPr lang="en-IN" dirty="0"/>
              <a:t>50, 		H</a:t>
            </a:r>
            <a:r>
              <a:rPr lang="en-IN" baseline="-25000" dirty="0"/>
              <a:t>A</a:t>
            </a:r>
            <a:r>
              <a:rPr lang="en-IN" dirty="0"/>
              <a:t>: </a:t>
            </a:r>
            <a:r>
              <a:rPr lang="el-GR" dirty="0"/>
              <a:t>μ</a:t>
            </a:r>
            <a:r>
              <a:rPr lang="en-IN" dirty="0"/>
              <a:t> </a:t>
            </a:r>
            <a:r>
              <a:rPr lang="en-IN" dirty="0" smtClean="0"/>
              <a:t>≠ 50</a:t>
            </a:r>
          </a:p>
          <a:p>
            <a:pPr marL="0" indent="0">
              <a:buNone/>
            </a:pPr>
            <a:endParaRPr lang="en-IN" dirty="0"/>
          </a:p>
          <a:p>
            <a:r>
              <a:rPr lang="en-US" dirty="0"/>
              <a:t>X ≈ N(</a:t>
            </a:r>
            <a:r>
              <a:rPr lang="el-GR" dirty="0"/>
              <a:t>μ</a:t>
            </a:r>
            <a:r>
              <a:rPr lang="en-IN" dirty="0"/>
              <a:t>, 1). Sample. </a:t>
            </a:r>
            <a:r>
              <a:rPr lang="el-GR" dirty="0"/>
              <a:t> </a:t>
            </a:r>
            <a:endParaRPr lang="en-IN" dirty="0"/>
          </a:p>
          <a:p>
            <a:pPr marL="0" indent="0">
              <a:buNone/>
            </a:pPr>
            <a:r>
              <a:rPr lang="en-IN" dirty="0"/>
              <a:t>	</a:t>
            </a:r>
            <a:r>
              <a:rPr lang="en-US" dirty="0"/>
              <a:t>H</a:t>
            </a:r>
            <a:r>
              <a:rPr lang="en-US" baseline="-25000" dirty="0"/>
              <a:t>0</a:t>
            </a:r>
            <a:r>
              <a:rPr lang="en-US" dirty="0"/>
              <a:t>: </a:t>
            </a:r>
            <a:r>
              <a:rPr lang="el-GR" dirty="0"/>
              <a:t>μ</a:t>
            </a:r>
            <a:r>
              <a:rPr lang="en-IN" dirty="0"/>
              <a:t> &gt; 50, 		H</a:t>
            </a:r>
            <a:r>
              <a:rPr lang="en-IN" baseline="-25000" dirty="0"/>
              <a:t>A</a:t>
            </a:r>
            <a:r>
              <a:rPr lang="en-IN" dirty="0"/>
              <a:t>: </a:t>
            </a:r>
            <a:r>
              <a:rPr lang="el-GR" dirty="0"/>
              <a:t>μ</a:t>
            </a:r>
            <a:r>
              <a:rPr lang="en-IN" dirty="0"/>
              <a:t> ≤ 50</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Possible</a:t>
            </a:r>
            <a:endParaRPr lang="en-US" dirty="0"/>
          </a:p>
        </p:txBody>
      </p:sp>
      <p:sp>
        <p:nvSpPr>
          <p:cNvPr id="4" name="Text Placeholder 3"/>
          <p:cNvSpPr>
            <a:spLocks noGrp="1"/>
          </p:cNvSpPr>
          <p:nvPr>
            <p:ph type="body" sz="half" idx="2"/>
          </p:nvPr>
        </p:nvSpPr>
        <p:spPr/>
        <p:txBody>
          <a:bodyPr/>
          <a:lstStyle/>
          <a:p>
            <a:r>
              <a:rPr lang="en-US" dirty="0"/>
              <a:t>X ≈ N(</a:t>
            </a:r>
            <a:r>
              <a:rPr lang="el-GR" dirty="0"/>
              <a:t>μ</a:t>
            </a:r>
            <a:r>
              <a:rPr lang="en-IN" dirty="0"/>
              <a:t>, 1). Sample. </a:t>
            </a:r>
            <a:r>
              <a:rPr lang="el-GR" dirty="0"/>
              <a:t> </a:t>
            </a:r>
            <a:endParaRPr lang="en-IN" dirty="0"/>
          </a:p>
          <a:p>
            <a:r>
              <a:rPr lang="en-IN" dirty="0"/>
              <a:t>	</a:t>
            </a:r>
            <a:r>
              <a:rPr lang="en-US" dirty="0"/>
              <a:t>H</a:t>
            </a:r>
            <a:r>
              <a:rPr lang="en-US" baseline="-25000" dirty="0"/>
              <a:t>0</a:t>
            </a:r>
            <a:r>
              <a:rPr lang="en-US" dirty="0"/>
              <a:t>: </a:t>
            </a:r>
            <a:r>
              <a:rPr lang="el-GR" dirty="0"/>
              <a:t>μ</a:t>
            </a:r>
            <a:r>
              <a:rPr lang="en-IN" dirty="0"/>
              <a:t> = 50, 		H</a:t>
            </a:r>
            <a:r>
              <a:rPr lang="en-IN" baseline="-25000" dirty="0"/>
              <a:t>A</a:t>
            </a:r>
            <a:r>
              <a:rPr lang="en-IN" dirty="0"/>
              <a:t>: </a:t>
            </a:r>
            <a:r>
              <a:rPr lang="el-GR" dirty="0"/>
              <a:t>μ</a:t>
            </a:r>
            <a:r>
              <a:rPr lang="en-IN" dirty="0"/>
              <a:t> </a:t>
            </a:r>
            <a:r>
              <a:rPr lang="en-IN" dirty="0" smtClean="0"/>
              <a:t>= 60</a:t>
            </a:r>
            <a:endParaRPr lang="en-IN" dirty="0"/>
          </a:p>
          <a:p>
            <a:endParaRPr lang="en-IN" dirty="0"/>
          </a:p>
          <a:p>
            <a:endParaRPr lang="en-US" dirty="0"/>
          </a:p>
        </p:txBody>
      </p:sp>
      <p:sp>
        <p:nvSpPr>
          <p:cNvPr id="3" name="Picture Placeholder 2"/>
          <p:cNvSpPr>
            <a:spLocks noGrp="1"/>
          </p:cNvSpPr>
          <p:nvPr>
            <p:ph type="pic" idx="1"/>
          </p:nvPr>
        </p:nvSpPr>
        <p:spPr/>
      </p:sp>
      <p:pic>
        <p:nvPicPr>
          <p:cNvPr id="1026" name="Picture 2" descr="http://grasshopper.com/blog/wp-content/uploads/type1type2error.fw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2" y="905529"/>
            <a:ext cx="7048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To be more precise, this is what we mean by </a:t>
            </a:r>
            <a:r>
              <a:rPr lang="el-GR" dirty="0" smtClean="0">
                <a:latin typeface="Calibri" panose="020F0502020204030204" pitchFamily="34" charset="0"/>
              </a:rPr>
              <a:t>α</a:t>
            </a:r>
            <a:r>
              <a:rPr lang="en-IN" dirty="0" smtClean="0">
                <a:latin typeface="Calibri" panose="020F0502020204030204" pitchFamily="34" charset="0"/>
              </a:rPr>
              <a:t> and </a:t>
            </a:r>
            <a:r>
              <a:rPr lang="el-GR" dirty="0" smtClean="0">
                <a:latin typeface="Calibri" panose="020F0502020204030204" pitchFamily="34" charset="0"/>
              </a:rPr>
              <a:t>β</a:t>
            </a:r>
            <a:endParaRPr lang="en-IN" dirty="0"/>
          </a:p>
        </p:txBody>
      </p:sp>
      <p:sp>
        <p:nvSpPr>
          <p:cNvPr id="4" name="Text Placeholder 3"/>
          <p:cNvSpPr>
            <a:spLocks noGrp="1"/>
          </p:cNvSpPr>
          <p:nvPr>
            <p:ph type="body" sz="half" idx="2"/>
          </p:nvPr>
        </p:nvSpPr>
        <p:spPr/>
        <p:txBody>
          <a:bodyPr/>
          <a:lstStyle/>
          <a:p>
            <a:endParaRPr lang="en-IN"/>
          </a:p>
        </p:txBody>
      </p:sp>
      <p:sp>
        <p:nvSpPr>
          <p:cNvPr id="6" name="Picture Placeholder 5"/>
          <p:cNvSpPr>
            <a:spLocks noGrp="1"/>
          </p:cNvSpPr>
          <p:nvPr>
            <p:ph type="pic" idx="1"/>
          </p:nvPr>
        </p:nvSpPr>
        <p:spPr/>
      </p:sp>
      <p:pic>
        <p:nvPicPr>
          <p:cNvPr id="1026" name="Picture 2" descr="http://www.probabilitycourse.com/images/chapter9/error-prob-Bayes-Hy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74" y="182260"/>
            <a:ext cx="11250675" cy="441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765" y="4005064"/>
            <a:ext cx="7313295" cy="762000"/>
          </a:xfrm>
        </p:spPr>
        <p:txBody>
          <a:bodyPr/>
          <a:lstStyle/>
          <a:p>
            <a:r>
              <a:rPr lang="en-IN" dirty="0"/>
              <a:t>Central Idea</a:t>
            </a:r>
            <a:endParaRPr lang="en-US" dirty="0"/>
          </a:p>
        </p:txBody>
      </p:sp>
      <p:sp>
        <p:nvSpPr>
          <p:cNvPr id="4" name="Text Placeholder 3"/>
          <p:cNvSpPr>
            <a:spLocks noGrp="1"/>
          </p:cNvSpPr>
          <p:nvPr>
            <p:ph type="body" sz="half" idx="2"/>
          </p:nvPr>
        </p:nvSpPr>
        <p:spPr>
          <a:xfrm>
            <a:off x="2437765" y="4767064"/>
            <a:ext cx="7313295" cy="1295400"/>
          </a:xfrm>
        </p:spPr>
        <p:txBody>
          <a:bodyPr>
            <a:normAutofit fontScale="92500" lnSpcReduction="10000"/>
          </a:bodyPr>
          <a:lstStyle/>
          <a:p>
            <a:r>
              <a:rPr lang="en-US" sz="1800" dirty="0" smtClean="0"/>
              <a:t>Probability of Type I Error? </a:t>
            </a:r>
          </a:p>
          <a:p>
            <a:endParaRPr lang="en-US" sz="1800" dirty="0" smtClean="0"/>
          </a:p>
          <a:p>
            <a:r>
              <a:rPr lang="en-US" sz="1800" dirty="0"/>
              <a:t>Probability of Type </a:t>
            </a:r>
            <a:r>
              <a:rPr lang="en-US" sz="1800" dirty="0" smtClean="0"/>
              <a:t>II </a:t>
            </a:r>
            <a:r>
              <a:rPr lang="en-US" sz="1800" dirty="0"/>
              <a:t>Error? </a:t>
            </a:r>
            <a:endParaRPr lang="en-US" sz="1800" dirty="0" smtClean="0"/>
          </a:p>
          <a:p>
            <a:endParaRPr lang="en-US" sz="1800" dirty="0"/>
          </a:p>
          <a:p>
            <a:r>
              <a:rPr lang="en-US" sz="1800" dirty="0" smtClean="0"/>
              <a:t>Which is in your control or smaller?</a:t>
            </a:r>
            <a:endParaRPr lang="en-US" sz="1800" dirty="0"/>
          </a:p>
          <a:p>
            <a:endParaRPr lang="en-US" dirty="0"/>
          </a:p>
        </p:txBody>
      </p:sp>
      <p:pic>
        <p:nvPicPr>
          <p:cNvPr id="2052" name="Picture 4" descr="http://www.intechopen.com/source/html/17411/media/imag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349" y="1211839"/>
            <a:ext cx="7324711" cy="25832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4292" y="2636912"/>
            <a:ext cx="1008112" cy="216024"/>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006180" y="3429000"/>
            <a:ext cx="844885" cy="96016"/>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994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t>
            </a:r>
            <a:r>
              <a:rPr lang="en-US" dirty="0" err="1" smtClean="0"/>
              <a:t>disciplicary</a:t>
            </a:r>
            <a:r>
              <a:rPr lang="en-US" dirty="0" smtClean="0"/>
              <a:t> Strategy</a:t>
            </a:r>
            <a:endParaRPr lang="en-US" dirty="0"/>
          </a:p>
        </p:txBody>
      </p:sp>
      <p:graphicFrame>
        <p:nvGraphicFramePr>
          <p:cNvPr id="4" name="Content Placeholder 3" descr="Vertical Bullet List" title="SmartArt"/>
          <p:cNvGraphicFramePr>
            <a:graphicFrameLocks noGrp="1"/>
          </p:cNvGraphicFramePr>
          <p:nvPr>
            <p:ph sz="half" idx="1"/>
            <p:extLst>
              <p:ext uri="{D42A27DB-BD31-4B8C-83A1-F6EECF244321}">
                <p14:modId xmlns:p14="http://schemas.microsoft.com/office/powerpoint/2010/main" val="3821685744"/>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r>
              <a:rPr lang="en-US" dirty="0" smtClean="0"/>
              <a:t>Bad shots (like poor grades) have inter-generational effect</a:t>
            </a:r>
          </a:p>
          <a:p>
            <a:r>
              <a:rPr lang="en-US" dirty="0" smtClean="0"/>
              <a:t>If she can survive Europe with you, marry her</a:t>
            </a:r>
          </a:p>
          <a:p>
            <a:r>
              <a:rPr lang="en-US" dirty="0" smtClean="0"/>
              <a:t>Theory helps!</a:t>
            </a:r>
            <a:endParaRPr lang="en-US" dirty="0"/>
          </a:p>
        </p:txBody>
      </p:sp>
      <p:grpSp>
        <p:nvGrpSpPr>
          <p:cNvPr id="5" name="Group 4"/>
          <p:cNvGrpSpPr/>
          <p:nvPr/>
        </p:nvGrpSpPr>
        <p:grpSpPr>
          <a:xfrm>
            <a:off x="1557908" y="5753205"/>
            <a:ext cx="2942941" cy="647595"/>
            <a:chOff x="0" y="2951336"/>
            <a:chExt cx="4976813" cy="647595"/>
          </a:xfrm>
        </p:grpSpPr>
        <p:sp>
          <p:nvSpPr>
            <p:cNvPr id="7" name="Rounded Rectangle 6"/>
            <p:cNvSpPr/>
            <p:nvPr/>
          </p:nvSpPr>
          <p:spPr>
            <a:xfrm>
              <a:off x="0" y="2951336"/>
              <a:ext cx="4976813" cy="647595"/>
            </a:xfrm>
            <a:prstGeom prst="roundRect">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1613" y="2982949"/>
              <a:ext cx="4913587" cy="584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dirty="0"/>
            </a:p>
          </p:txBody>
        </p:sp>
      </p:gr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Lessons from Cooking</a:t>
            </a:r>
            <a:endParaRPr lang="en-US" dirty="0"/>
          </a:p>
        </p:txBody>
      </p:sp>
      <p:sp>
        <p:nvSpPr>
          <p:cNvPr id="14" name="Content Placeholder 13"/>
          <p:cNvSpPr>
            <a:spLocks noGrp="1"/>
          </p:cNvSpPr>
          <p:nvPr>
            <p:ph idx="1"/>
          </p:nvPr>
        </p:nvSpPr>
        <p:spPr/>
        <p:txBody>
          <a:bodyPr/>
          <a:lstStyle/>
          <a:p>
            <a:endParaRPr lang="en-US" dirty="0" smtClean="0"/>
          </a:p>
          <a:p>
            <a:pPr marL="0" indent="0">
              <a:buNone/>
            </a:pPr>
            <a:r>
              <a:rPr lang="en-US" dirty="0"/>
              <a:t>Y</a:t>
            </a:r>
            <a:r>
              <a:rPr lang="en-US" dirty="0" smtClean="0"/>
              <a:t>ou can cook kheer only if you have sugar</a:t>
            </a:r>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14">
                                            <p:txEl>
                                              <p:pRg st="1" end="1"/>
                                            </p:txEl>
                                          </p:spTgt>
                                        </p:tgtEl>
                                        <p:attrNameLst>
                                          <p:attrName>r</p:attrName>
                                        </p:attrNameLst>
                                      </p:cBhvr>
                                    </p:animRot>
                                    <p:animRot by="-240000">
                                      <p:cBhvr>
                                        <p:cTn id="7" dur="200" fill="hold">
                                          <p:stCondLst>
                                            <p:cond delay="200"/>
                                          </p:stCondLst>
                                        </p:cTn>
                                        <p:tgtEl>
                                          <p:spTgt spid="14">
                                            <p:txEl>
                                              <p:pRg st="1" end="1"/>
                                            </p:txEl>
                                          </p:spTgt>
                                        </p:tgtEl>
                                        <p:attrNameLst>
                                          <p:attrName>r</p:attrName>
                                        </p:attrNameLst>
                                      </p:cBhvr>
                                    </p:animRot>
                                    <p:animRot by="240000">
                                      <p:cBhvr>
                                        <p:cTn id="8" dur="200" fill="hold">
                                          <p:stCondLst>
                                            <p:cond delay="400"/>
                                          </p:stCondLst>
                                        </p:cTn>
                                        <p:tgtEl>
                                          <p:spTgt spid="14">
                                            <p:txEl>
                                              <p:pRg st="1" end="1"/>
                                            </p:txEl>
                                          </p:spTgt>
                                        </p:tgtEl>
                                        <p:attrNameLst>
                                          <p:attrName>r</p:attrName>
                                        </p:attrNameLst>
                                      </p:cBhvr>
                                    </p:animRot>
                                    <p:animRot by="-240000">
                                      <p:cBhvr>
                                        <p:cTn id="9" dur="200" fill="hold">
                                          <p:stCondLst>
                                            <p:cond delay="600"/>
                                          </p:stCondLst>
                                        </p:cTn>
                                        <p:tgtEl>
                                          <p:spTgt spid="14">
                                            <p:txEl>
                                              <p:pRg st="1" end="1"/>
                                            </p:txEl>
                                          </p:spTgt>
                                        </p:tgtEl>
                                        <p:attrNameLst>
                                          <p:attrName>r</p:attrName>
                                        </p:attrNameLst>
                                      </p:cBhvr>
                                    </p:animRot>
                                    <p:animRot by="120000">
                                      <p:cBhvr>
                                        <p:cTn id="10" dur="200" fill="hold">
                                          <p:stCondLst>
                                            <p:cond delay="800"/>
                                          </p:stCondLst>
                                        </p:cTn>
                                        <p:tgtEl>
                                          <p:spTgt spid="1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1</a:t>
            </a:r>
            <a:endParaRPr lang="en-IN" dirty="0"/>
          </a:p>
        </p:txBody>
      </p:sp>
      <p:sp>
        <p:nvSpPr>
          <p:cNvPr id="3" name="Content Placeholder 2"/>
          <p:cNvSpPr>
            <a:spLocks noGrp="1"/>
          </p:cNvSpPr>
          <p:nvPr>
            <p:ph idx="1"/>
          </p:nvPr>
        </p:nvSpPr>
        <p:spPr/>
        <p:txBody>
          <a:bodyPr>
            <a:normAutofit fontScale="85000" lnSpcReduction="20000"/>
          </a:bodyPr>
          <a:lstStyle/>
          <a:p>
            <a:r>
              <a:rPr lang="en-US" dirty="0"/>
              <a:t>A student organization uses the proceeds from a particular soft-drink dispensing machine to finance its activities. </a:t>
            </a:r>
            <a:endParaRPr lang="en-US" dirty="0" smtClean="0"/>
          </a:p>
          <a:p>
            <a:r>
              <a:rPr lang="en-US" dirty="0" smtClean="0"/>
              <a:t>The </a:t>
            </a:r>
            <a:r>
              <a:rPr lang="en-US" dirty="0"/>
              <a:t>price per can had been </a:t>
            </a:r>
            <a:r>
              <a:rPr lang="en-US" dirty="0" err="1"/>
              <a:t>Rs</a:t>
            </a:r>
            <a:r>
              <a:rPr lang="en-US" dirty="0"/>
              <a:t>. 30 for a long time, and the average daily revenue during that period had been </a:t>
            </a:r>
            <a:r>
              <a:rPr lang="en-US" dirty="0" err="1"/>
              <a:t>Rs</a:t>
            </a:r>
            <a:r>
              <a:rPr lang="en-US" dirty="0"/>
              <a:t>. 3000</a:t>
            </a:r>
            <a:r>
              <a:rPr lang="en-US" dirty="0" smtClean="0"/>
              <a:t>.</a:t>
            </a:r>
          </a:p>
          <a:p>
            <a:r>
              <a:rPr lang="en-US" dirty="0" smtClean="0"/>
              <a:t> </a:t>
            </a:r>
            <a:r>
              <a:rPr lang="en-US" dirty="0"/>
              <a:t>The price was recently increased to </a:t>
            </a:r>
            <a:r>
              <a:rPr lang="en-US" dirty="0" err="1"/>
              <a:t>Rs</a:t>
            </a:r>
            <a:r>
              <a:rPr lang="en-US" dirty="0"/>
              <a:t>. 40 per can. </a:t>
            </a:r>
            <a:endParaRPr lang="en-US" dirty="0" smtClean="0"/>
          </a:p>
          <a:p>
            <a:r>
              <a:rPr lang="en-US" dirty="0" smtClean="0"/>
              <a:t>A </a:t>
            </a:r>
            <a:r>
              <a:rPr lang="en-US" dirty="0"/>
              <a:t>random sample of n = 20 days after the price increase yielded a sample mean daily revenue and sample standard deviation of </a:t>
            </a:r>
            <a:r>
              <a:rPr lang="en-US" dirty="0" err="1"/>
              <a:t>Rs</a:t>
            </a:r>
            <a:r>
              <a:rPr lang="en-US" dirty="0"/>
              <a:t>. 2800 and </a:t>
            </a:r>
            <a:r>
              <a:rPr lang="en-US" dirty="0" err="1"/>
              <a:t>Rs</a:t>
            </a:r>
            <a:r>
              <a:rPr lang="en-US" dirty="0"/>
              <a:t>. 180, respectively. </a:t>
            </a:r>
            <a:endParaRPr lang="en-US" dirty="0" smtClean="0"/>
          </a:p>
          <a:p>
            <a:r>
              <a:rPr lang="en-US" dirty="0" smtClean="0"/>
              <a:t>Assume </a:t>
            </a:r>
            <a:r>
              <a:rPr lang="en-US" dirty="0"/>
              <a:t>daily revenue is normally distributed. </a:t>
            </a:r>
            <a:endParaRPr lang="en-US" dirty="0" smtClean="0"/>
          </a:p>
          <a:p>
            <a:r>
              <a:rPr lang="en-US" dirty="0" smtClean="0"/>
              <a:t>Construct </a:t>
            </a:r>
            <a:r>
              <a:rPr lang="en-US" dirty="0"/>
              <a:t>a confidence interval using </a:t>
            </a:r>
            <a:r>
              <a:rPr lang="en-US" dirty="0">
                <a:latin typeface="Agency FB" panose="020B0503020202020204" pitchFamily="34" charset="0"/>
              </a:rPr>
              <a:t>α</a:t>
            </a:r>
            <a:r>
              <a:rPr lang="en-US" dirty="0"/>
              <a:t> = .05. </a:t>
            </a:r>
            <a:endParaRPr lang="en-US" dirty="0" smtClean="0"/>
          </a:p>
          <a:p>
            <a:r>
              <a:rPr lang="en-US" dirty="0" smtClean="0"/>
              <a:t>Does </a:t>
            </a:r>
            <a:r>
              <a:rPr lang="en-US" dirty="0"/>
              <a:t>this information suggest that the true average daily revenue has decreased from its value before the price increase?</a:t>
            </a:r>
            <a:endParaRPr lang="en-IN" dirty="0"/>
          </a:p>
        </p:txBody>
      </p:sp>
    </p:spTree>
    <p:extLst>
      <p:ext uri="{BB962C8B-B14F-4D97-AF65-F5344CB8AC3E}">
        <p14:creationId xmlns:p14="http://schemas.microsoft.com/office/powerpoint/2010/main" val="32640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2</a:t>
            </a:r>
            <a:endParaRPr lang="en-IN" dirty="0"/>
          </a:p>
        </p:txBody>
      </p:sp>
      <p:sp>
        <p:nvSpPr>
          <p:cNvPr id="3" name="Content Placeholder 2"/>
          <p:cNvSpPr>
            <a:spLocks noGrp="1"/>
          </p:cNvSpPr>
          <p:nvPr>
            <p:ph idx="1"/>
          </p:nvPr>
        </p:nvSpPr>
        <p:spPr/>
        <p:txBody>
          <a:bodyPr>
            <a:normAutofit/>
          </a:bodyPr>
          <a:lstStyle/>
          <a:p>
            <a:pPr lvl="0"/>
            <a:r>
              <a:rPr lang="en-US" dirty="0"/>
              <a:t>An automobile manufacturer who wishes to advertise that one of its models achieves 30 </a:t>
            </a:r>
            <a:r>
              <a:rPr lang="en-US" dirty="0" err="1"/>
              <a:t>kmpl</a:t>
            </a:r>
            <a:r>
              <a:rPr lang="en-US" dirty="0"/>
              <a:t> (km per </a:t>
            </a:r>
            <a:r>
              <a:rPr lang="en-US" dirty="0" err="1"/>
              <a:t>litre</a:t>
            </a:r>
            <a:r>
              <a:rPr lang="en-US" dirty="0"/>
              <a:t>) decides to carry out a fuel efficiency test. </a:t>
            </a:r>
            <a:endParaRPr lang="en-US" dirty="0" smtClean="0"/>
          </a:p>
          <a:p>
            <a:pPr lvl="0"/>
            <a:r>
              <a:rPr lang="en-US" dirty="0" smtClean="0"/>
              <a:t>Six </a:t>
            </a:r>
            <a:r>
              <a:rPr lang="en-US" dirty="0"/>
              <a:t>nonprofessional drivers are selected, and each one drives a car from Delhi to </a:t>
            </a:r>
            <a:r>
              <a:rPr lang="en-US" dirty="0" err="1"/>
              <a:t>Sonepat</a:t>
            </a:r>
            <a:r>
              <a:rPr lang="en-US" dirty="0"/>
              <a:t>. </a:t>
            </a:r>
            <a:endParaRPr lang="en-US" dirty="0" smtClean="0"/>
          </a:p>
          <a:p>
            <a:pPr lvl="0"/>
            <a:r>
              <a:rPr lang="en-US" dirty="0" smtClean="0"/>
              <a:t>The </a:t>
            </a:r>
            <a:r>
              <a:rPr lang="en-US" dirty="0"/>
              <a:t>resulting fuel efficiencies (in </a:t>
            </a:r>
            <a:r>
              <a:rPr lang="en-US" dirty="0" err="1"/>
              <a:t>kmpl</a:t>
            </a:r>
            <a:r>
              <a:rPr lang="en-US" dirty="0"/>
              <a:t>) are: 27.2, 29.3, 31.2, 28.4, 30.3, 29.6. </a:t>
            </a:r>
            <a:endParaRPr lang="en-US" dirty="0" smtClean="0"/>
          </a:p>
          <a:p>
            <a:pPr lvl="0"/>
            <a:r>
              <a:rPr lang="en-US" dirty="0" smtClean="0"/>
              <a:t>Assuming </a:t>
            </a:r>
            <a:r>
              <a:rPr lang="en-US" dirty="0"/>
              <a:t>that fuel efficiency is normally distributed under these circumstances, do the data contradict the claim that true average fuel efficiency is 30 </a:t>
            </a:r>
            <a:r>
              <a:rPr lang="en-US" dirty="0" err="1"/>
              <a:t>kmpl</a:t>
            </a:r>
            <a:r>
              <a:rPr lang="en-US" dirty="0"/>
              <a:t>?</a:t>
            </a:r>
            <a:endParaRPr lang="en-IN" dirty="0"/>
          </a:p>
        </p:txBody>
      </p:sp>
    </p:spTree>
    <p:extLst>
      <p:ext uri="{BB962C8B-B14F-4D97-AF65-F5344CB8AC3E}">
        <p14:creationId xmlns:p14="http://schemas.microsoft.com/office/powerpoint/2010/main" val="379901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3</a:t>
            </a:r>
            <a:endParaRPr lang="en-IN" dirty="0"/>
          </a:p>
        </p:txBody>
      </p:sp>
      <p:sp>
        <p:nvSpPr>
          <p:cNvPr id="3" name="Content Placeholder 2"/>
          <p:cNvSpPr>
            <a:spLocks noGrp="1"/>
          </p:cNvSpPr>
          <p:nvPr>
            <p:ph idx="1"/>
          </p:nvPr>
        </p:nvSpPr>
        <p:spPr/>
        <p:txBody>
          <a:bodyPr/>
          <a:lstStyle/>
          <a:p>
            <a:pPr lvl="0"/>
            <a:r>
              <a:rPr lang="en-US" dirty="0"/>
              <a:t>An economist collects a sample of 200 road accidents in which teenagers were involved and records whether the teenager was under the influence of alcohol during the accident. The data is shown in Sheet 2, Excel File. </a:t>
            </a:r>
            <a:endParaRPr lang="en-IN" dirty="0"/>
          </a:p>
          <a:p>
            <a:pPr lvl="1"/>
            <a:r>
              <a:rPr lang="en-US" dirty="0"/>
              <a:t>Create a 95% confidence interval for the percentage of road accidents that involve teenage drivers.</a:t>
            </a:r>
            <a:endParaRPr lang="en-IN" dirty="0"/>
          </a:p>
          <a:p>
            <a:pPr lvl="1"/>
            <a:r>
              <a:rPr lang="en-US" dirty="0"/>
              <a:t>Does the sample suggest that drunk teenage accidents are more prevalent in Karnataka than in Haryana? State your assumptions clearly.</a:t>
            </a:r>
            <a:endParaRPr lang="en-IN" dirty="0"/>
          </a:p>
          <a:p>
            <a:pPr lvl="1"/>
            <a:r>
              <a:rPr lang="en-US" dirty="0"/>
              <a:t>The legal drinking age in Haryana is 25 while that of Karnataka is 18. Does your previous answer offer argument in favor of changing the norms of legal drinking age?</a:t>
            </a:r>
            <a:endParaRPr lang="en-IN" dirty="0"/>
          </a:p>
          <a:p>
            <a:endParaRPr lang="en-IN" dirty="0"/>
          </a:p>
        </p:txBody>
      </p:sp>
    </p:spTree>
    <p:extLst>
      <p:ext uri="{BB962C8B-B14F-4D97-AF65-F5344CB8AC3E}">
        <p14:creationId xmlns:p14="http://schemas.microsoft.com/office/powerpoint/2010/main" val="224569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4</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smtClean="0"/>
                  <a:t>If X</a:t>
                </a:r>
                <a:r>
                  <a:rPr lang="en-IN" baseline="-25000" dirty="0" smtClean="0"/>
                  <a:t>1</a:t>
                </a:r>
                <a:r>
                  <a:rPr lang="en-IN" dirty="0" smtClean="0"/>
                  <a:t>, X</a:t>
                </a:r>
                <a:r>
                  <a:rPr lang="en-IN" baseline="-25000" dirty="0" smtClean="0"/>
                  <a:t>2</a:t>
                </a:r>
                <a:r>
                  <a:rPr lang="en-IN" dirty="0" smtClean="0"/>
                  <a:t>, … , </a:t>
                </a:r>
                <a:r>
                  <a:rPr lang="en-IN" dirty="0" err="1" smtClean="0"/>
                  <a:t>X</a:t>
                </a:r>
                <a:r>
                  <a:rPr lang="en-IN" baseline="-25000" dirty="0" err="1" smtClean="0"/>
                  <a:t>n</a:t>
                </a:r>
                <a:r>
                  <a:rPr lang="en-IN" dirty="0" smtClean="0"/>
                  <a:t> constitute a random sample from a normal population with </a:t>
                </a:r>
                <a:r>
                  <a:rPr lang="el-GR" dirty="0">
                    <a:latin typeface="Calibri" panose="020F0502020204030204" pitchFamily="34" charset="0"/>
                  </a:rPr>
                  <a:t>μ</a:t>
                </a:r>
                <a:r>
                  <a:rPr lang="en-IN" dirty="0" smtClean="0"/>
                  <a:t> = 0, show that</a:t>
                </a:r>
              </a:p>
              <a:p>
                <a:pPr marL="0" indent="0">
                  <a:buNone/>
                </a:pPr>
                <a14:m>
                  <m:oMathPara xmlns:m="http://schemas.openxmlformats.org/officeDocument/2006/math">
                    <m:oMathParaPr>
                      <m:jc m:val="centerGroup"/>
                    </m:oMathParaPr>
                    <m:oMath xmlns:m="http://schemas.openxmlformats.org/officeDocument/2006/math">
                      <m:nary>
                        <m:naryPr>
                          <m:chr m:val="∑"/>
                          <m:ctrlPr>
                            <a:rPr lang="en-IN" i="1" smtClean="0">
                              <a:latin typeface="Cambria Math" panose="02040503050406030204" pitchFamily="18" charset="0"/>
                            </a:rPr>
                          </m:ctrlPr>
                        </m:naryPr>
                        <m:sub>
                          <m:r>
                            <m:rPr>
                              <m:brk m:alnAt="23"/>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f>
                            <m:fPr>
                              <m:ctrlPr>
                                <a:rPr lang="en-IN" i="1" smtClean="0">
                                  <a:latin typeface="Cambria Math" panose="02040503050406030204" pitchFamily="18" charset="0"/>
                                </a:rPr>
                              </m:ctrlPr>
                            </m:fPr>
                            <m:num>
                              <m:sSubSup>
                                <m:sSubSupPr>
                                  <m:ctrlPr>
                                    <a:rPr lang="en-IN" i="1" smtClean="0">
                                      <a:latin typeface="Cambria Math" panose="02040503050406030204" pitchFamily="18" charset="0"/>
                                    </a:rPr>
                                  </m:ctrlPr>
                                </m:sSubSupPr>
                                <m:e>
                                  <m:r>
                                    <a:rPr lang="en-IN" b="0" i="1" smtClean="0">
                                      <a:latin typeface="Cambria Math" panose="02040503050406030204" pitchFamily="18" charset="0"/>
                                    </a:rPr>
                                    <m:t>𝑋</m:t>
                                  </m:r>
                                </m:e>
                                <m:sub>
                                  <m:r>
                                    <a:rPr lang="en-IN" b="0" i="1" smtClean="0">
                                      <a:latin typeface="Cambria Math" panose="02040503050406030204" pitchFamily="18" charset="0"/>
                                    </a:rPr>
                                    <m:t>𝑖</m:t>
                                  </m:r>
                                </m:sub>
                                <m:sup>
                                  <m:r>
                                    <a:rPr lang="en-IN" b="0" i="1" smtClean="0">
                                      <a:latin typeface="Cambria Math" panose="02040503050406030204" pitchFamily="18" charset="0"/>
                                    </a:rPr>
                                    <m:t>2</m:t>
                                  </m:r>
                                </m:sup>
                              </m:sSubSup>
                            </m:num>
                            <m:den>
                              <m:r>
                                <a:rPr lang="en-IN" b="0" i="1" smtClean="0">
                                  <a:latin typeface="Cambria Math" panose="02040503050406030204" pitchFamily="18" charset="0"/>
                                </a:rPr>
                                <m:t>𝑛</m:t>
                              </m:r>
                            </m:den>
                          </m:f>
                        </m:e>
                      </m:nary>
                    </m:oMath>
                  </m:oMathPara>
                </a14:m>
                <a:endParaRPr lang="en-IN" dirty="0" smtClean="0"/>
              </a:p>
              <a:p>
                <a:pPr marL="0" indent="0">
                  <a:buNone/>
                </a:pPr>
                <a:r>
                  <a:rPr lang="en-IN" dirty="0" smtClean="0"/>
                  <a:t>   is a unbiased estimator of </a:t>
                </a:r>
                <a:r>
                  <a:rPr lang="el-GR" dirty="0" smtClean="0">
                    <a:latin typeface="Calibri" panose="020F0502020204030204" pitchFamily="34" charset="0"/>
                  </a:rPr>
                  <a:t>σ</a:t>
                </a:r>
                <a:r>
                  <a:rPr lang="en-IN" baseline="30000" dirty="0" smtClean="0">
                    <a:latin typeface="Calibri" panose="020F0502020204030204" pitchFamily="34" charset="0"/>
                  </a:rPr>
                  <a:t>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80" t="-1090"/>
                </a:stretch>
              </a:blipFill>
            </p:spPr>
            <p:txBody>
              <a:bodyPr/>
              <a:lstStyle/>
              <a:p>
                <a:r>
                  <a:rPr lang="en-IN">
                    <a:noFill/>
                  </a:rPr>
                  <a:t> </a:t>
                </a:r>
              </a:p>
            </p:txBody>
          </p:sp>
        </mc:Fallback>
      </mc:AlternateContent>
    </p:spTree>
    <p:extLst>
      <p:ext uri="{BB962C8B-B14F-4D97-AF65-F5344CB8AC3E}">
        <p14:creationId xmlns:p14="http://schemas.microsoft.com/office/powerpoint/2010/main" val="633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5</a:t>
            </a:r>
            <a:endParaRPr lang="en-IN" dirty="0"/>
          </a:p>
        </p:txBody>
      </p:sp>
      <p:sp>
        <p:nvSpPr>
          <p:cNvPr id="3" name="Content Placeholder 2"/>
          <p:cNvSpPr>
            <a:spLocks noGrp="1"/>
          </p:cNvSpPr>
          <p:nvPr>
            <p:ph idx="1"/>
          </p:nvPr>
        </p:nvSpPr>
        <p:spPr/>
        <p:txBody>
          <a:bodyPr/>
          <a:lstStyle/>
          <a:p>
            <a:pPr marL="0" indent="0">
              <a:lnSpc>
                <a:spcPct val="150000"/>
              </a:lnSpc>
              <a:buNone/>
            </a:pPr>
            <a:r>
              <a:rPr lang="en-IN" dirty="0" smtClean="0"/>
              <a:t>Given a random sample of size n from a uniform population with </a:t>
            </a:r>
            <a:r>
              <a:rPr lang="el-GR" dirty="0" smtClean="0">
                <a:latin typeface="Calibri" panose="020F0502020204030204" pitchFamily="34" charset="0"/>
              </a:rPr>
              <a:t>α</a:t>
            </a:r>
            <a:r>
              <a:rPr lang="en-IN" dirty="0" smtClean="0">
                <a:latin typeface="Calibri" panose="020F0502020204030204" pitchFamily="34" charset="0"/>
              </a:rPr>
              <a:t> = 0, </a:t>
            </a:r>
            <a:r>
              <a:rPr lang="en-IN" dirty="0"/>
              <a:t>find the estimator for </a:t>
            </a:r>
            <a:r>
              <a:rPr lang="el-GR" dirty="0"/>
              <a:t>β</a:t>
            </a:r>
            <a:r>
              <a:rPr lang="en-IN" dirty="0"/>
              <a:t> by the method of moments.</a:t>
            </a:r>
          </a:p>
          <a:p>
            <a:pPr>
              <a:lnSpc>
                <a:spcPct val="150000"/>
              </a:lnSpc>
            </a:pPr>
            <a:endParaRPr lang="en-IN" dirty="0" smtClean="0"/>
          </a:p>
        </p:txBody>
      </p:sp>
    </p:spTree>
    <p:extLst>
      <p:ext uri="{BB962C8B-B14F-4D97-AF65-F5344CB8AC3E}">
        <p14:creationId xmlns:p14="http://schemas.microsoft.com/office/powerpoint/2010/main" val="329754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6</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IN" dirty="0" smtClean="0"/>
                  <a:t>If X</a:t>
                </a:r>
                <a:r>
                  <a:rPr lang="en-IN" baseline="-25000" dirty="0" smtClean="0"/>
                  <a:t>1</a:t>
                </a:r>
                <a:r>
                  <a:rPr lang="en-IN" dirty="0" smtClean="0"/>
                  <a:t>, X</a:t>
                </a:r>
                <a:r>
                  <a:rPr lang="en-IN" baseline="-25000" dirty="0" smtClean="0"/>
                  <a:t>2</a:t>
                </a:r>
                <a:r>
                  <a:rPr lang="en-IN" dirty="0" smtClean="0"/>
                  <a:t>, … , </a:t>
                </a:r>
                <a:r>
                  <a:rPr lang="en-IN" dirty="0" err="1" smtClean="0"/>
                  <a:t>X</a:t>
                </a:r>
                <a:r>
                  <a:rPr lang="en-IN" baseline="-25000" dirty="0" err="1" smtClean="0"/>
                  <a:t>n</a:t>
                </a:r>
                <a:r>
                  <a:rPr lang="en-IN" dirty="0" smtClean="0"/>
                  <a:t> constitute a random sample of size n from population given by</a:t>
                </a:r>
              </a:p>
              <a:p>
                <a:pPr marL="0" indent="0">
                  <a:buNone/>
                </a:pPr>
                <a:endParaRPr lang="en-IN" dirty="0" smtClean="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𝜃</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𝛿</m:t>
                          </m:r>
                        </m:e>
                      </m:d>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eqArr>
                            <m:eqArrPr>
                              <m:ctrlPr>
                                <a:rPr lang="en-IN" i="1">
                                  <a:latin typeface="Cambria Math" panose="02040503050406030204" pitchFamily="18" charset="0"/>
                                  <a:ea typeface="Cambria Math" panose="02040503050406030204" pitchFamily="18" charset="0"/>
                                </a:rPr>
                              </m:ctrlPr>
                            </m:eqArrPr>
                            <m:e>
                              <m:f>
                                <m:fPr>
                                  <m:ctrlPr>
                                    <a:rPr lang="en-IN"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i="1" smtClean="0">
                                      <a:latin typeface="Cambria Math" panose="02040503050406030204" pitchFamily="18" charset="0"/>
                                      <a:ea typeface="Cambria Math" panose="02040503050406030204" pitchFamily="18" charset="0"/>
                                    </a:rPr>
                                    <m:t>𝜃</m:t>
                                  </m:r>
                                </m:den>
                              </m:f>
                              <m:r>
                                <a:rPr lang="en-IN" i="1" smtClean="0">
                                  <a:latin typeface="Cambria Math" panose="02040503050406030204" pitchFamily="18" charset="0"/>
                                  <a:ea typeface="Cambria Math" panose="02040503050406030204" pitchFamily="18" charset="0"/>
                                </a:rPr>
                                <m:t>∙</m:t>
                              </m:r>
                              <m:sSup>
                                <m:sSupPr>
                                  <m:ctrlPr>
                                    <a:rPr lang="en-IN" i="1" smtClean="0">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𝜃</m:t>
                                      </m:r>
                                    </m:den>
                                  </m:f>
                                </m:sup>
                              </m:sSup>
                            </m:e>
                            <m:e>
                              <m:r>
                                <a:rPr lang="en-IN" b="0" i="1" smtClean="0">
                                  <a:latin typeface="Cambria Math" panose="02040503050406030204" pitchFamily="18" charset="0"/>
                                  <a:ea typeface="Cambria Math" panose="02040503050406030204" pitchFamily="18" charset="0"/>
                                </a:rPr>
                                <m:t>0</m:t>
                              </m:r>
                            </m:e>
                          </m:eqArr>
                          <m:eqArr>
                            <m:eqArrPr>
                              <m:ctrlPr>
                                <a:rPr lang="en-IN" i="1" smtClean="0">
                                  <a:latin typeface="Cambria Math" panose="02040503050406030204" pitchFamily="18" charset="0"/>
                                  <a:ea typeface="Cambria Math" panose="02040503050406030204" pitchFamily="18" charset="0"/>
                                </a:rPr>
                              </m:ctrlPr>
                            </m:eqArrPr>
                            <m:e/>
                            <m:e/>
                          </m:eqArr>
                          <m:eqArr>
                            <m:eqArrPr>
                              <m:ctrlPr>
                                <a:rPr lang="en-IN" i="1">
                                  <a:latin typeface="Cambria Math" panose="02040503050406030204" pitchFamily="18" charset="0"/>
                                  <a:ea typeface="Cambria Math" panose="02040503050406030204" pitchFamily="18" charset="0"/>
                                </a:rPr>
                              </m:ctrlPr>
                            </m:eqArrPr>
                            <m:e/>
                            <m:e/>
                          </m:eqArr>
                          <m:eqArr>
                            <m:eqArrPr>
                              <m:ctrlPr>
                                <a:rPr lang="en-IN" i="1">
                                  <a:latin typeface="Cambria Math" panose="02040503050406030204" pitchFamily="18" charset="0"/>
                                  <a:ea typeface="Cambria Math" panose="02040503050406030204" pitchFamily="18" charset="0"/>
                                </a:rPr>
                              </m:ctrlPr>
                            </m:eqArrPr>
                            <m:e/>
                            <m:e/>
                          </m:eqArr>
                          <m:eqArr>
                            <m:eqArrPr>
                              <m:ctrlPr>
                                <a:rPr lang="en-IN" i="1">
                                  <a:latin typeface="Cambria Math" panose="02040503050406030204" pitchFamily="18" charset="0"/>
                                  <a:ea typeface="Cambria Math" panose="02040503050406030204" pitchFamily="18" charset="0"/>
                                </a:rPr>
                              </m:ctrlPr>
                            </m:eqArrPr>
                            <m:e/>
                            <m:e/>
                          </m:eqArr>
                          <m:eqArr>
                            <m:eqArrPr>
                              <m:ctrlPr>
                                <a:rPr lang="en-IN" i="1">
                                  <a:latin typeface="Cambria Math" panose="02040503050406030204" pitchFamily="18" charset="0"/>
                                  <a:ea typeface="Cambria Math" panose="02040503050406030204" pitchFamily="18" charset="0"/>
                                </a:rPr>
                              </m:ctrlPr>
                            </m:eqArrPr>
                            <m:e>
                              <m:r>
                                <a:rPr lang="en-IN" i="1">
                                  <a:latin typeface="Cambria Math" panose="02040503050406030204" pitchFamily="18" charset="0"/>
                                  <a:ea typeface="Cambria Math" panose="02040503050406030204" pitchFamily="18" charset="0"/>
                                </a:rPr>
                                <m:t>𝑓𝑜𝑟</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&gt;1</m:t>
                              </m:r>
                            </m:e>
                            <m:e>
                              <m:r>
                                <a:rPr lang="en-IN" i="1">
                                  <a:latin typeface="Cambria Math" panose="02040503050406030204" pitchFamily="18" charset="0"/>
                                  <a:ea typeface="Cambria Math" panose="02040503050406030204" pitchFamily="18" charset="0"/>
                                </a:rPr>
                                <m:t>𝑒𝑙𝑠𝑒𝑤h𝑒𝑟𝑒</m:t>
                              </m:r>
                            </m:e>
                          </m:eqArr>
                        </m:e>
                      </m:d>
                    </m:oMath>
                  </m:oMathPara>
                </a14:m>
                <a:endParaRPr lang="en-IN" dirty="0" smtClean="0"/>
              </a:p>
              <a:p>
                <a:pPr marL="0" indent="0">
                  <a:buNone/>
                </a:pPr>
                <a:r>
                  <a:rPr lang="en-IN" dirty="0" smtClean="0"/>
                  <a:t>   </a:t>
                </a:r>
                <a:endParaRPr lang="en-IN" baseline="30000" dirty="0">
                  <a:latin typeface="Calibri" panose="020F0502020204030204" pitchFamily="34" charset="0"/>
                </a:endParaRPr>
              </a:p>
              <a:p>
                <a:pPr marL="0" indent="0">
                  <a:buNone/>
                </a:pPr>
                <a:r>
                  <a:rPr lang="en-IN" dirty="0" smtClean="0"/>
                  <a:t>Find estimators </a:t>
                </a:r>
                <a:r>
                  <a:rPr lang="en-IN" smtClean="0"/>
                  <a:t>for </a:t>
                </a:r>
                <a:r>
                  <a:rPr lang="el-GR" smtClean="0">
                    <a:latin typeface="Calibri" panose="020F0502020204030204" pitchFamily="34" charset="0"/>
                  </a:rPr>
                  <a:t>θ</a:t>
                </a:r>
                <a:r>
                  <a:rPr lang="en-IN" dirty="0" smtClean="0"/>
                  <a:t> by using method of maximum likelihood. </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0" t="-1090"/>
                </a:stretch>
              </a:blipFill>
            </p:spPr>
            <p:txBody>
              <a:bodyPr/>
              <a:lstStyle/>
              <a:p>
                <a:r>
                  <a:rPr lang="en-IN">
                    <a:noFill/>
                  </a:rPr>
                  <a:t> </a:t>
                </a:r>
              </a:p>
            </p:txBody>
          </p:sp>
        </mc:Fallback>
      </mc:AlternateContent>
    </p:spTree>
    <p:extLst>
      <p:ext uri="{BB962C8B-B14F-4D97-AF65-F5344CB8AC3E}">
        <p14:creationId xmlns:p14="http://schemas.microsoft.com/office/powerpoint/2010/main" val="2281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703</Words>
  <Application>Microsoft Office PowerPoint</Application>
  <PresentationFormat>Custom</PresentationFormat>
  <Paragraphs>94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Agency FB</vt:lpstr>
      <vt:lpstr>Arial</vt:lpstr>
      <vt:lpstr>Calibri</vt:lpstr>
      <vt:lpstr>Cambria Math</vt:lpstr>
      <vt:lpstr>Century Gothic</vt:lpstr>
      <vt:lpstr>Books 16x9</vt:lpstr>
      <vt:lpstr>Tricks of the Trade</vt:lpstr>
      <vt:lpstr>Inter-disciplicary Strategy</vt:lpstr>
      <vt:lpstr>Lessons from Cooking</vt:lpstr>
      <vt:lpstr>Example 1</vt:lpstr>
      <vt:lpstr>Example 2</vt:lpstr>
      <vt:lpstr>Example 3</vt:lpstr>
      <vt:lpstr>Example 4</vt:lpstr>
      <vt:lpstr>Example 5</vt:lpstr>
      <vt:lpstr>Example 6</vt:lpstr>
      <vt:lpstr>Example 6 - Solution</vt:lpstr>
      <vt:lpstr>Hypothesis Testing</vt:lpstr>
      <vt:lpstr>In brief</vt:lpstr>
      <vt:lpstr>Statistical Hypothesis - I</vt:lpstr>
      <vt:lpstr>Statistical Hypothesis - II</vt:lpstr>
      <vt:lpstr>Errors Possible</vt:lpstr>
      <vt:lpstr>To be more precise, this is what we mean by α and β</vt:lpstr>
      <vt:lpstr>Central Idea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2015-11-26T02:26:27Z</dcterms:created>
  <dcterms:modified xsi:type="dcterms:W3CDTF">2015-11-26T06:09:08Z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