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69" r:id="rId5"/>
    <p:sldId id="270" r:id="rId6"/>
    <p:sldId id="271" r:id="rId7"/>
    <p:sldId id="272" r:id="rId8"/>
    <p:sldId id="280" r:id="rId9"/>
    <p:sldId id="273" r:id="rId10"/>
    <p:sldId id="281" r:id="rId11"/>
    <p:sldId id="279" r:id="rId12"/>
    <p:sldId id="283" r:id="rId13"/>
    <p:sldId id="284" r:id="rId14"/>
    <p:sldId id="274" r:id="rId15"/>
    <p:sldId id="275" r:id="rId16"/>
    <p:sldId id="28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0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44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660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4/7/2016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Constrained optimization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561" t="320" r="5821" b="-32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Determinant of 3 Vector Matrix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𝐷𝑒𝑡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endParaRPr lang="en-IN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𝐷𝑒𝑡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6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Constrained Optimization – Sufficient Conditions II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Consider the problem: </a:t>
                </a:r>
                <a:r>
                  <a:rPr lang="en-US" dirty="0" smtClean="0"/>
                  <a:t>Max </a:t>
                </a:r>
                <a:r>
                  <a:rPr lang="en-US" dirty="0"/>
                  <a:t>or Min f(x, y) subject to g(x, y) = c</a:t>
                </a:r>
                <a:r>
                  <a:rPr lang="en-IN" dirty="0" smtClean="0"/>
                  <a:t> </a:t>
                </a:r>
              </a:p>
              <a:p>
                <a:r>
                  <a:rPr lang="en-IN" dirty="0" smtClean="0"/>
                  <a:t>Suppose</a:t>
                </a:r>
                <a:r>
                  <a:rPr lang="en-IN" i="1" dirty="0" smtClean="0"/>
                  <a:t>(</a:t>
                </a:r>
                <a:r>
                  <a:rPr lang="en-IN" i="1" dirty="0" err="1" smtClean="0"/>
                  <a:t>x</a:t>
                </a:r>
                <a:r>
                  <a:rPr lang="en-IN" baseline="-25000" dirty="0" err="1" smtClean="0"/>
                  <a:t>A</a:t>
                </a:r>
                <a:r>
                  <a:rPr lang="en-IN" i="1" dirty="0" smtClean="0"/>
                  <a:t>, </a:t>
                </a:r>
                <a:r>
                  <a:rPr lang="en-IN" i="1" dirty="0" err="1" smtClean="0"/>
                  <a:t>y</a:t>
                </a:r>
                <a:r>
                  <a:rPr lang="en-IN" baseline="-25000" dirty="0" err="1" smtClean="0"/>
                  <a:t>A</a:t>
                </a:r>
                <a:r>
                  <a:rPr lang="en-IN" i="1" dirty="0" smtClean="0"/>
                  <a:t>) </a:t>
                </a:r>
                <a:r>
                  <a:rPr lang="en-IN" dirty="0"/>
                  <a:t>is a stationary point for the </a:t>
                </a:r>
                <a:r>
                  <a:rPr lang="en-IN" dirty="0" err="1" smtClean="0"/>
                  <a:t>Lagrangian</a:t>
                </a:r>
                <a:r>
                  <a:rPr lang="en-IN" dirty="0" smtClean="0"/>
                  <a:t> </a:t>
                </a:r>
                <a:r>
                  <a:rPr lang="en-IN" dirty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L </a:t>
                </a:r>
                <a:r>
                  <a:rPr lang="en-IN" dirty="0" smtClean="0"/>
                  <a:t>(x</a:t>
                </a:r>
                <a:r>
                  <a:rPr lang="en-IN" dirty="0"/>
                  <a:t>, y) = f (x, y) − λ(g(x, y) − c</a:t>
                </a:r>
                <a:r>
                  <a:rPr lang="en-IN" dirty="0" smtClean="0"/>
                  <a:t>)</a:t>
                </a:r>
                <a:endParaRPr lang="en-IN" dirty="0"/>
              </a:p>
              <a:p>
                <a:r>
                  <a:rPr lang="en-IN" dirty="0" smtClean="0"/>
                  <a:t>The bordered Hessian is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dirty="0" smtClean="0">
                          <a:latin typeface="Cambria Math" panose="02040503050406030204" pitchFamily="18" charset="0"/>
                          <a:cs typeface="Nirmala UI Semilight" panose="020B0402040204020203" pitchFamily="34" charset="0"/>
                        </a:rPr>
                        <m:t>𝐻</m:t>
                      </m:r>
                      <m:d>
                        <m:dPr>
                          <m:ctrlPr>
                            <a:rPr lang="en-IN" b="0" i="1" dirty="0" smtClean="0">
                              <a:latin typeface="Cambria Math" panose="02040503050406030204" pitchFamily="18" charset="0"/>
                              <a:cs typeface="Nirmala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  <a:cs typeface="Nirmala UI Semilight" panose="020B0402040204020203" pitchFamily="34" charset="0"/>
                            </a:rPr>
                            <m:t>𝑥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  <a:cs typeface="Nirmala UI Semilight" panose="020B0402040204020203" pitchFamily="34" charset="0"/>
                            </a:rPr>
                            <m:t>, 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  <a:cs typeface="Nirmala UI Semilight" panose="020B0402040204020203" pitchFamily="34" charset="0"/>
                            </a:rPr>
                            <m:t>𝑦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  <a:cs typeface="Nirmala UI Semilight" panose="020B0402040204020203" pitchFamily="34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 panose="02040503050406030204" pitchFamily="18" charset="0"/>
                              <a:cs typeface="Nirmala UI Semilight" panose="020B0402040204020203" pitchFamily="34" charset="0"/>
                            </a:rPr>
                            <m:t>λ</m:t>
                          </m:r>
                        </m:e>
                      </m:d>
                      <m:r>
                        <a:rPr lang="en-IN" b="0" i="1" dirty="0" smtClean="0">
                          <a:latin typeface="Cambria Math" panose="02040503050406030204" pitchFamily="18" charset="0"/>
                          <a:cs typeface="Nirmala UI Semilight" panose="020B0402040204020203" pitchFamily="34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dirty="0" smtClean="0">
                              <a:latin typeface="Cambria Math" panose="02040503050406030204" pitchFamily="18" charset="0"/>
                              <a:cs typeface="Nirmala UI Semilight" panose="020B0402040204020203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b="0" i="1" dirty="0" smtClean="0">
                                  <a:latin typeface="Cambria Math" panose="02040503050406030204" pitchFamily="18" charset="0"/>
                                  <a:cs typeface="Nirmala UI Semilight" panose="020B0402040204020203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b="0" i="1" dirty="0" smtClean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IN" dirty="0">
                                        <a:latin typeface="Lucida Calligraphy" panose="03010101010101010101" pitchFamily="66" charset="0"/>
                                        <a:cs typeface="Nirmala UI Semilight" panose="020B0402040204020203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𝑥𝑥</m:t>
                                    </m:r>
                                  </m:sub>
                                  <m:sup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IN" dirty="0">
                                        <a:latin typeface="Lucida Calligraphy" panose="03010101010101010101" pitchFamily="66" charset="0"/>
                                        <a:cs typeface="Nirmala UI Semilight" panose="020B0402040204020203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𝑥</m:t>
                                    </m:r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IN" dirty="0">
                                        <a:latin typeface="Lucida Calligraphy" panose="03010101010101010101" pitchFamily="66" charset="0"/>
                                        <a:cs typeface="Nirmala UI Semilight" panose="020B0402040204020203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𝑦</m:t>
                                    </m:r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IN" dirty="0">
                                        <a:latin typeface="Lucida Calligraphy" panose="03010101010101010101" pitchFamily="66" charset="0"/>
                                        <a:cs typeface="Nirmala UI Semilight" panose="020B0402040204020203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en-IN" b="0" i="1" dirty="0" smtClean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𝑦𝑦</m:t>
                                    </m:r>
                                  </m:sub>
                                  <m:sup>
                                    <m:r>
                                      <a:rPr lang="en-IN" i="1" dirty="0">
                                        <a:latin typeface="Cambria Math" panose="02040503050406030204" pitchFamily="18" charset="0"/>
                                        <a:cs typeface="Nirmala UI Semilight" panose="020B0402040204020203" pitchFamily="34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N" b="0" i="1" dirty="0" smtClean="0">
                  <a:latin typeface="Cambria Math" panose="02040503050406030204" pitchFamily="18" charset="0"/>
                  <a:cs typeface="Nirmala UI Semilight" panose="020B0402040204020203" pitchFamily="34" charset="0"/>
                </a:endParaRPr>
              </a:p>
              <a:p>
                <a:r>
                  <a:rPr lang="en-IN" dirty="0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If  Determinant of H(</a:t>
                </a:r>
                <a:r>
                  <a:rPr lang="en-IN" dirty="0" err="1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x</a:t>
                </a:r>
                <a:r>
                  <a:rPr lang="en-IN" baseline="-25000" dirty="0" err="1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A</a:t>
                </a:r>
                <a:r>
                  <a:rPr lang="en-IN" dirty="0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, </a:t>
                </a:r>
                <a:r>
                  <a:rPr lang="en-IN" dirty="0" err="1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y</a:t>
                </a:r>
                <a:r>
                  <a:rPr lang="en-IN" baseline="-25000" dirty="0" err="1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A</a:t>
                </a:r>
                <a:r>
                  <a:rPr lang="en-IN" dirty="0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λ</a:t>
                </a:r>
                <a:r>
                  <a:rPr lang="en-IN" baseline="-25000" dirty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A</a:t>
                </a:r>
                <a:r>
                  <a:rPr lang="en-IN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) &lt; 0 then </a:t>
                </a:r>
                <a:r>
                  <a:rPr lang="en-IN" i="1" dirty="0"/>
                  <a:t>(</a:t>
                </a:r>
                <a:r>
                  <a:rPr lang="en-IN" i="1" dirty="0" err="1"/>
                  <a:t>x</a:t>
                </a:r>
                <a:r>
                  <a:rPr lang="en-IN" baseline="-25000" dirty="0" err="1"/>
                  <a:t>A</a:t>
                </a:r>
                <a:r>
                  <a:rPr lang="en-IN" i="1" dirty="0"/>
                  <a:t>, </a:t>
                </a:r>
                <a:r>
                  <a:rPr lang="en-IN" i="1" dirty="0" err="1"/>
                  <a:t>y</a:t>
                </a:r>
                <a:r>
                  <a:rPr lang="en-IN" baseline="-25000" dirty="0" err="1"/>
                  <a:t>A</a:t>
                </a:r>
                <a:r>
                  <a:rPr lang="en-IN" i="1" dirty="0" smtClean="0"/>
                  <a:t>) </a:t>
                </a:r>
                <a:r>
                  <a:rPr lang="en-IN" dirty="0" smtClean="0"/>
                  <a:t>is a local maximum</a:t>
                </a:r>
              </a:p>
              <a:p>
                <a:r>
                  <a:rPr lang="en-IN" dirty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If  Determinant of </a:t>
                </a:r>
                <a:r>
                  <a:rPr lang="en-IN" dirty="0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H(</a:t>
                </a:r>
                <a:r>
                  <a:rPr lang="en-IN" dirty="0" err="1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x</a:t>
                </a:r>
                <a:r>
                  <a:rPr lang="en-IN" baseline="-25000" dirty="0" err="1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A</a:t>
                </a:r>
                <a:r>
                  <a:rPr lang="en-IN" dirty="0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, </a:t>
                </a:r>
                <a:r>
                  <a:rPr lang="en-IN" dirty="0" err="1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y</a:t>
                </a:r>
                <a:r>
                  <a:rPr lang="en-IN" baseline="-25000" dirty="0" err="1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A</a:t>
                </a:r>
                <a:r>
                  <a:rPr lang="en-IN" dirty="0" smtClean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λ</a:t>
                </a:r>
                <a:r>
                  <a:rPr lang="en-IN" baseline="-25000" dirty="0">
                    <a:latin typeface="Cambria Math" panose="02040503050406030204" pitchFamily="18" charset="0"/>
                    <a:cs typeface="Nirmala UI Semilight" panose="020B0402040204020203" pitchFamily="34" charset="0"/>
                  </a:rPr>
                  <a:t>A</a:t>
                </a:r>
                <a:r>
                  <a:rPr lang="en-IN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) &gt; </a:t>
                </a:r>
                <a:r>
                  <a:rPr lang="en-IN" dirty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0 then </a:t>
                </a:r>
                <a:r>
                  <a:rPr lang="en-IN" i="1" dirty="0"/>
                  <a:t>(</a:t>
                </a:r>
                <a:r>
                  <a:rPr lang="en-IN" i="1" dirty="0" err="1"/>
                  <a:t>x</a:t>
                </a:r>
                <a:r>
                  <a:rPr lang="en-IN" baseline="-25000" dirty="0" err="1"/>
                  <a:t>A</a:t>
                </a:r>
                <a:r>
                  <a:rPr lang="en-IN" i="1" dirty="0"/>
                  <a:t>, </a:t>
                </a:r>
                <a:r>
                  <a:rPr lang="en-IN" i="1" dirty="0" err="1"/>
                  <a:t>y</a:t>
                </a:r>
                <a:r>
                  <a:rPr lang="en-IN" baseline="-25000" dirty="0" err="1"/>
                  <a:t>A</a:t>
                </a:r>
                <a:r>
                  <a:rPr lang="en-IN" i="1" dirty="0"/>
                  <a:t>) </a:t>
                </a:r>
                <a:r>
                  <a:rPr lang="en-IN" dirty="0"/>
                  <a:t>is a local </a:t>
                </a:r>
                <a:r>
                  <a:rPr lang="en-IN" dirty="0" smtClean="0"/>
                  <a:t>minimum</a:t>
                </a:r>
                <a:endParaRPr lang="en-IN" dirty="0">
                  <a:latin typeface="Cambria Math" panose="02040503050406030204" pitchFamily="18" charset="0"/>
                  <a:cs typeface="Nirmala UI Semilight" panose="020B0402040204020203" pitchFamily="34" charset="0"/>
                </a:endParaRPr>
              </a:p>
              <a:p>
                <a:endParaRPr lang="en-IN" b="0" dirty="0" smtClean="0">
                  <a:latin typeface="Cambria Math" panose="02040503050406030204" pitchFamily="18" charset="0"/>
                  <a:cs typeface="Nirmala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467" r="-18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4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Optimize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IN" dirty="0" smtClean="0"/>
                  <a:t> subject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𝑞𝑦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b="0" dirty="0" smtClean="0"/>
              </a:p>
              <a:p>
                <a:r>
                  <a:rPr lang="en-IN" dirty="0" smtClean="0"/>
                  <a:t>Is it max or min?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6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1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Envelope Theorem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Using vector notation with </a:t>
                </a:r>
                <a:r>
                  <a:rPr lang="en-IN" b="1" dirty="0"/>
                  <a:t>x </a:t>
                </a:r>
                <a:r>
                  <a:rPr lang="en-IN" dirty="0"/>
                  <a:t>= (x</a:t>
                </a:r>
                <a:r>
                  <a:rPr lang="en-IN" baseline="-25000" dirty="0"/>
                  <a:t>1</a:t>
                </a:r>
                <a:r>
                  <a:rPr lang="en-IN" dirty="0"/>
                  <a:t>, . . . , </a:t>
                </a:r>
                <a:r>
                  <a:rPr lang="en-IN" dirty="0" err="1"/>
                  <a:t>x</a:t>
                </a:r>
                <a:r>
                  <a:rPr lang="en-IN" baseline="-25000" dirty="0" err="1"/>
                  <a:t>n</a:t>
                </a:r>
                <a:r>
                  <a:rPr lang="en-IN" dirty="0"/>
                  <a:t>) and </a:t>
                </a:r>
                <a:r>
                  <a:rPr lang="en-IN" b="1" dirty="0"/>
                  <a:t>r </a:t>
                </a:r>
                <a:r>
                  <a:rPr lang="en-IN" dirty="0"/>
                  <a:t>= (r</a:t>
                </a:r>
                <a:r>
                  <a:rPr lang="en-IN" baseline="-25000" dirty="0"/>
                  <a:t>1</a:t>
                </a:r>
                <a:r>
                  <a:rPr lang="en-IN" dirty="0"/>
                  <a:t>, . . . , </a:t>
                </a:r>
                <a:r>
                  <a:rPr lang="en-IN" dirty="0" err="1"/>
                  <a:t>r</a:t>
                </a:r>
                <a:r>
                  <a:rPr lang="en-IN" baseline="-25000" dirty="0" err="1"/>
                  <a:t>k</a:t>
                </a:r>
                <a:r>
                  <a:rPr lang="en-IN" dirty="0"/>
                  <a:t>), consider the </a:t>
                </a:r>
                <a:r>
                  <a:rPr lang="en-IN" dirty="0" smtClean="0"/>
                  <a:t>version</a:t>
                </a:r>
              </a:p>
              <a:p>
                <a:r>
                  <a:rPr lang="en-IN" dirty="0" smtClean="0"/>
                  <a:t>max(min)</a:t>
                </a:r>
                <a:r>
                  <a:rPr lang="en-IN" b="1" baseline="-25000" dirty="0" smtClean="0"/>
                  <a:t>x</a:t>
                </a:r>
                <a:r>
                  <a:rPr lang="en-IN" b="1" baseline="30000" dirty="0" smtClean="0"/>
                  <a:t> </a:t>
                </a:r>
                <a:r>
                  <a:rPr lang="en-IN" dirty="0"/>
                  <a:t>f (</a:t>
                </a:r>
                <a:r>
                  <a:rPr lang="en-IN" b="1" dirty="0"/>
                  <a:t>x</a:t>
                </a:r>
                <a:r>
                  <a:rPr lang="en-IN" dirty="0"/>
                  <a:t>, </a:t>
                </a:r>
                <a:r>
                  <a:rPr lang="en-IN" b="1" dirty="0"/>
                  <a:t>r</a:t>
                </a:r>
                <a:r>
                  <a:rPr lang="en-IN" dirty="0"/>
                  <a:t>) subject to </a:t>
                </a:r>
                <a:r>
                  <a:rPr lang="en-IN" dirty="0" err="1" smtClean="0"/>
                  <a:t>g</a:t>
                </a:r>
                <a:r>
                  <a:rPr lang="en-IN" baseline="-25000" dirty="0" err="1"/>
                  <a:t>j</a:t>
                </a:r>
                <a:r>
                  <a:rPr lang="en-IN" dirty="0" smtClean="0"/>
                  <a:t>(</a:t>
                </a:r>
                <a:r>
                  <a:rPr lang="en-IN" b="1" dirty="0" smtClean="0"/>
                  <a:t>x</a:t>
                </a:r>
                <a:r>
                  <a:rPr lang="en-IN" dirty="0"/>
                  <a:t>, </a:t>
                </a:r>
                <a:r>
                  <a:rPr lang="en-IN" b="1" dirty="0"/>
                  <a:t>r</a:t>
                </a:r>
                <a:r>
                  <a:rPr lang="en-IN" dirty="0"/>
                  <a:t>) = 0</a:t>
                </a:r>
                <a:br>
                  <a:rPr lang="en-IN" dirty="0"/>
                </a:br>
                <a:endParaRPr lang="en-IN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1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IN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 smtClean="0">
                    <a:latin typeface="Cambria Math" panose="02040503050406030204" pitchFamily="18" charset="0"/>
                  </a:rPr>
                  <a:t> is optimal value function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lang="en-I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IN" dirty="0">
                                        <a:latin typeface="Lucida Calligraphy" panose="03010101010101010101" pitchFamily="66" charset="0"/>
                                        <a:cs typeface="Nirmala UI Semilight" panose="020B0402040204020203" pitchFamily="34" charset="0"/>
                                      </a:rPr>
                                      <m:t>L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IN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I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IN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IN" dirty="0"/>
              </a:p>
              <a:p>
                <a:r>
                  <a:rPr lang="en-IN" dirty="0" smtClean="0">
                    <a:latin typeface="Cambria Math" panose="02040503050406030204" pitchFamily="18" charset="0"/>
                  </a:rPr>
                  <a:t>For </a:t>
                </a:r>
                <a:r>
                  <a:rPr lang="en-IN" dirty="0"/>
                  <a:t>max(min)</a:t>
                </a:r>
                <a:r>
                  <a:rPr lang="en-IN" b="1" baseline="-25000" dirty="0"/>
                  <a:t>x</a:t>
                </a:r>
                <a:r>
                  <a:rPr lang="en-IN" b="1" baseline="30000" dirty="0"/>
                  <a:t> </a:t>
                </a:r>
                <a:r>
                  <a:rPr lang="en-IN" dirty="0"/>
                  <a:t>f (</a:t>
                </a:r>
                <a:r>
                  <a:rPr lang="en-IN" b="1" dirty="0"/>
                  <a:t>x</a:t>
                </a:r>
                <a:r>
                  <a:rPr lang="en-IN" dirty="0"/>
                  <a:t>, </a:t>
                </a:r>
                <a:r>
                  <a:rPr lang="en-IN" b="1" dirty="0"/>
                  <a:t>r</a:t>
                </a:r>
                <a:r>
                  <a:rPr lang="en-IN" dirty="0"/>
                  <a:t>) subject to </a:t>
                </a:r>
                <a:r>
                  <a:rPr lang="en-IN" dirty="0" err="1" smtClean="0"/>
                  <a:t>g</a:t>
                </a:r>
                <a:r>
                  <a:rPr lang="en-IN" baseline="-25000" dirty="0" err="1" smtClean="0"/>
                  <a:t>i</a:t>
                </a:r>
                <a:r>
                  <a:rPr lang="en-IN" dirty="0" smtClean="0"/>
                  <a:t>(</a:t>
                </a:r>
                <a:r>
                  <a:rPr lang="en-IN" b="1" dirty="0" smtClean="0"/>
                  <a:t>x</a:t>
                </a:r>
                <a:r>
                  <a:rPr lang="en-IN" dirty="0"/>
                  <a:t>, </a:t>
                </a:r>
                <a:r>
                  <a:rPr lang="en-IN" b="1" dirty="0"/>
                  <a:t>r</a:t>
                </a:r>
                <a:r>
                  <a:rPr lang="en-IN" dirty="0"/>
                  <a:t>) = </a:t>
                </a:r>
                <a:r>
                  <a:rPr lang="en-IN" dirty="0" smtClean="0"/>
                  <a:t>c</a:t>
                </a:r>
                <a:r>
                  <a:rPr lang="en-IN" baseline="-25000" dirty="0" smtClean="0"/>
                  <a:t>i</a:t>
                </a:r>
                <a:endParaRPr lang="en-IN" baseline="-25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467" r="-14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5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With inequality constraints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228600" lvl="1">
                  <a:spcBef>
                    <a:spcPts val="1800"/>
                  </a:spcBef>
                </a:pPr>
                <a:r>
                  <a:rPr lang="en-US" sz="2000" dirty="0"/>
                  <a:t>Max or Min f(x, y) subject to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g(x, y) 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Calibri Light" panose="020F0302020204030204" pitchFamily="34" charset="0"/>
                  </a:rPr>
                  <a:t>≤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c</a:t>
                </a:r>
              </a:p>
              <a:p>
                <a:r>
                  <a:rPr lang="en-IN" dirty="0" err="1"/>
                  <a:t>Lagrangian</a:t>
                </a:r>
                <a:r>
                  <a:rPr lang="en-IN" dirty="0"/>
                  <a:t> is this:</a:t>
                </a:r>
              </a:p>
              <a:p>
                <a:r>
                  <a:rPr lang="en-IN" dirty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L</a:t>
                </a:r>
                <a:r>
                  <a:rPr lang="en-IN" dirty="0">
                    <a:cs typeface="Nirmala UI Semilight" panose="020B0402040204020203" pitchFamily="34" charset="0"/>
                  </a:rPr>
                  <a:t>(x, y)</a:t>
                </a:r>
                <a:r>
                  <a:rPr lang="en-IN" dirty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 = </a:t>
                </a:r>
                <a:r>
                  <a:rPr lang="en-IN" dirty="0">
                    <a:cs typeface="Nirmala UI Semilight" panose="020B0402040204020203" pitchFamily="34" charset="0"/>
                  </a:rPr>
                  <a:t>f(x, y) – </a:t>
                </a:r>
                <a:r>
                  <a:rPr lang="el-GR" dirty="0">
                    <a:cs typeface="Nirmala UI Semilight" panose="020B0402040204020203" pitchFamily="34" charset="0"/>
                  </a:rPr>
                  <a:t>λ</a:t>
                </a:r>
                <a:r>
                  <a:rPr lang="en-IN" dirty="0">
                    <a:cs typeface="Nirmala UI Semilight" panose="020B0402040204020203" pitchFamily="34" charset="0"/>
                  </a:rPr>
                  <a:t>(g(x, y) – c)</a:t>
                </a:r>
              </a:p>
              <a:p>
                <a:r>
                  <a:rPr lang="en-IN" dirty="0">
                    <a:cs typeface="Nirmala UI Semilight" panose="020B0402040204020203" pitchFamily="34" charset="0"/>
                  </a:rPr>
                  <a:t>The three equations are: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0     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→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1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−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𝜆</m:t>
                    </m:r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1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=0</m:t>
                    </m:r>
                  </m:oMath>
                </a14:m>
                <a:endParaRPr lang="en-IN" sz="2000" dirty="0">
                  <a:cs typeface="Nirmala UI Semilight" panose="020B0402040204020203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0     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→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2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−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𝜆</m:t>
                    </m:r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2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=0</m:t>
                    </m:r>
                  </m:oMath>
                </a14:m>
                <a:endParaRPr lang="en-IN" sz="2000" dirty="0">
                  <a:cs typeface="Nirmala UI Semilight" panose="020B0402040204020203" pitchFamily="34" charset="0"/>
                </a:endParaRPr>
              </a:p>
              <a:p>
                <a:pPr lvl="1"/>
                <a:r>
                  <a:rPr lang="en-IN" sz="2000" dirty="0" smtClean="0">
                    <a:cs typeface="Nirmala UI Semilight" panose="020B0402040204020203" pitchFamily="34" charset="0"/>
                  </a:rPr>
                  <a:t>Complementary slackness condition: </a:t>
                </a:r>
                <a:r>
                  <a:rPr lang="el-GR" sz="2000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λ</a:t>
                </a:r>
                <a:r>
                  <a:rPr lang="en-IN" sz="2000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 </a:t>
                </a:r>
                <a:r>
                  <a:rPr lang="el-GR" sz="2000" dirty="0" smtClean="0">
                    <a:latin typeface="Corbel" panose="020B0503020204020204" pitchFamily="34" charset="0"/>
                    <a:cs typeface="Nirmala UI Semilight" panose="020B0402040204020203" pitchFamily="34" charset="0"/>
                  </a:rPr>
                  <a:t>≥</a:t>
                </a:r>
                <a:r>
                  <a:rPr lang="en-IN" sz="2000" dirty="0" smtClean="0">
                    <a:latin typeface="Corbel" panose="020B0503020204020204" pitchFamily="34" charset="0"/>
                    <a:cs typeface="Nirmala UI Semilight" panose="020B0402040204020203" pitchFamily="34" charset="0"/>
                  </a:rPr>
                  <a:t> 0 and </a:t>
                </a:r>
                <a:r>
                  <a:rPr lang="el-GR" sz="2000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λ</a:t>
                </a:r>
                <a:r>
                  <a:rPr lang="en-IN" sz="2000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 = 0 if g(x, y) = c</a:t>
                </a:r>
              </a:p>
              <a:p>
                <a:pPr lvl="1"/>
                <a:r>
                  <a:rPr lang="en-IN" sz="2000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(x, y) which satisfy g(x, y) </a:t>
                </a:r>
                <a:r>
                  <a:rPr lang="en-US" sz="2000" b="1" dirty="0" smtClean="0">
                    <a:latin typeface="Calibri Light" panose="020F0302020204030204" pitchFamily="34" charset="0"/>
                  </a:rPr>
                  <a:t>≤ c</a:t>
                </a:r>
                <a:endParaRPr lang="en-IN" sz="2000" dirty="0">
                  <a:cs typeface="Nirmala UI Semilight" panose="020B0402040204020203" pitchFamily="34" charset="0"/>
                </a:endParaRPr>
              </a:p>
              <a:p>
                <a:pPr lvl="1"/>
                <a:endParaRPr lang="en-IN" sz="2000" dirty="0">
                  <a:solidFill>
                    <a:srgbClr val="514843"/>
                  </a:solidFill>
                  <a:cs typeface="Nirmala UI Semilight" panose="020B0402040204020203" pitchFamily="34" charset="0"/>
                </a:endParaRPr>
              </a:p>
              <a:p>
                <a:pPr marL="342900" lvl="1" indent="-342900"/>
                <a:r>
                  <a:rPr lang="en-IN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The three equations in three variables x, y, </a:t>
                </a:r>
                <a:r>
                  <a:rPr lang="el-GR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λ</a:t>
                </a:r>
                <a:r>
                  <a:rPr lang="en-IN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. Solve it</a:t>
                </a:r>
              </a:p>
              <a:p>
                <a:r>
                  <a:rPr lang="en-IN" dirty="0" smtClean="0"/>
                  <a:t>Max x</a:t>
                </a:r>
                <a:r>
                  <a:rPr lang="en-IN" baseline="30000" dirty="0" smtClean="0"/>
                  <a:t>2</a:t>
                </a:r>
                <a:r>
                  <a:rPr lang="en-IN" dirty="0" smtClean="0"/>
                  <a:t> + 2y</a:t>
                </a:r>
                <a:r>
                  <a:rPr lang="en-IN" baseline="30000" dirty="0" smtClean="0"/>
                  <a:t>2</a:t>
                </a:r>
                <a:r>
                  <a:rPr lang="en-IN" dirty="0" smtClean="0"/>
                  <a:t> – x subject to x</a:t>
                </a:r>
                <a:r>
                  <a:rPr lang="en-IN" baseline="30000" dirty="0" smtClean="0"/>
                  <a:t>2</a:t>
                </a:r>
                <a:r>
                  <a:rPr lang="en-IN" dirty="0" smtClean="0"/>
                  <a:t> + y</a:t>
                </a:r>
                <a:r>
                  <a:rPr lang="en-IN" baseline="30000" dirty="0" smtClean="0"/>
                  <a:t>2</a:t>
                </a:r>
                <a:r>
                  <a:rPr lang="en-IN" dirty="0" smtClean="0"/>
                  <a:t> </a:t>
                </a:r>
                <a:r>
                  <a:rPr lang="en-IN" dirty="0" smtClean="0">
                    <a:latin typeface="Calibri Light" panose="020F0302020204030204" pitchFamily="34" charset="0"/>
                  </a:rPr>
                  <a:t>≤ 1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3" t="-21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4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I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IN" i="1" dirty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𝑠𝑢𝑏𝑗𝑒𝑐𝑡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9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7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Sketch </a:t>
                </a:r>
                <a:r>
                  <a:rPr lang="en-IN" dirty="0"/>
                  <a:t>the admissible set </a:t>
                </a:r>
                <a:r>
                  <a:rPr lang="en-IN" i="1" dirty="0"/>
                  <a:t>S </a:t>
                </a:r>
                <a:r>
                  <a:rPr lang="en-IN" dirty="0"/>
                  <a:t>for the problem</a:t>
                </a:r>
                <a:br>
                  <a:rPr lang="en-IN" dirty="0"/>
                </a:br>
                <a:endParaRPr lang="en-I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p>
                                <m:sSupPr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p>
                                <m:sSupPr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IN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𝑠𝑢𝑏𝑗𝑒𝑐𝑡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 ≥ 4,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 ≥ −1,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 ≥ 1</m:t>
                      </m:r>
                    </m:oMath>
                  </m:oMathPara>
                </a14:m>
                <a:endParaRPr lang="en-IN" dirty="0" smtClean="0"/>
              </a:p>
              <a:p>
                <a:r>
                  <a:rPr lang="en-IN" dirty="0" smtClean="0"/>
                  <a:t>Find </a:t>
                </a:r>
                <a:r>
                  <a:rPr lang="en-IN" dirty="0"/>
                  <a:t>all </a:t>
                </a:r>
                <a:r>
                  <a:rPr lang="en-IN" dirty="0" smtClean="0"/>
                  <a:t>pairs </a:t>
                </a:r>
                <a:r>
                  <a:rPr lang="en-IN" i="1" dirty="0" smtClean="0"/>
                  <a:t>(x</a:t>
                </a:r>
                <a:r>
                  <a:rPr lang="en-IN" i="1" dirty="0"/>
                  <a:t>, y) </a:t>
                </a:r>
                <a:r>
                  <a:rPr lang="en-IN" i="1" dirty="0" smtClean="0"/>
                  <a:t> </a:t>
                </a:r>
                <a:r>
                  <a:rPr lang="en-IN" dirty="0" smtClean="0"/>
                  <a:t>that </a:t>
                </a:r>
                <a:r>
                  <a:rPr lang="en-IN" dirty="0"/>
                  <a:t>satisfy all the necessary conditions. Find the solution to the problem</a:t>
                </a:r>
                <a:br>
                  <a:rPr lang="en-IN" dirty="0"/>
                </a:b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467" r="-2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Sketch the admissible set for the problem</a:t>
                </a:r>
                <a:br>
                  <a:rPr lang="en-IN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IN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 +0.5</m:t>
                                </m:r>
                              </m:e>
                            </m:d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I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𝑠𝑢𝑏𝑗𝑒𝑐𝑡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≤ 0  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≤ </m:t>
                    </m:r>
                    <m:f>
                      <m:f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dirty="0"/>
                  <a:t/>
                </a:r>
                <a:br>
                  <a:rPr lang="en-IN" dirty="0"/>
                </a:br>
                <a:endParaRPr lang="en-IN" dirty="0"/>
              </a:p>
              <a:p>
                <a:r>
                  <a:rPr lang="en-IN" dirty="0" smtClean="0"/>
                  <a:t>Write </a:t>
                </a:r>
                <a:r>
                  <a:rPr lang="en-IN" dirty="0"/>
                  <a:t>down the Kuhn–Tucker conditions, and find the solution of the problem</a:t>
                </a:r>
                <a:br>
                  <a:rPr lang="en-IN" dirty="0"/>
                </a:b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65" t="-14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2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Good Problems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Page 541 of the book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09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constrained optimization?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want to maximize something within the purview of some restrictions</a:t>
            </a:r>
          </a:p>
          <a:p>
            <a:r>
              <a:rPr lang="en-US" dirty="0" smtClean="0"/>
              <a:t>Examples,</a:t>
            </a:r>
          </a:p>
          <a:p>
            <a:pPr lvl="1"/>
            <a:r>
              <a:rPr lang="en-US" dirty="0" smtClean="0"/>
              <a:t>Maximize learning subject to time spent in studying </a:t>
            </a:r>
            <a:r>
              <a:rPr lang="en-US" dirty="0" err="1" smtClean="0"/>
              <a:t>Maths</a:t>
            </a:r>
            <a:r>
              <a:rPr lang="en-US" dirty="0" smtClean="0"/>
              <a:t> + time spent in studying other subjects = 5 hours</a:t>
            </a:r>
          </a:p>
          <a:p>
            <a:pPr lvl="1"/>
            <a:r>
              <a:rPr lang="en-US" dirty="0" smtClean="0"/>
              <a:t>Minimize monthly expenditure subject to expenditure give you a minimum level of happiness</a:t>
            </a:r>
          </a:p>
          <a:p>
            <a:pPr lvl="1"/>
            <a:r>
              <a:rPr lang="en-US" dirty="0" smtClean="0"/>
              <a:t>Max or Min f(x, y) subject to g(x, y) = c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 1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IN" dirty="0" smtClean="0"/>
                  <a:t>Maximize </a:t>
                </a:r>
                <a:r>
                  <a:rPr lang="en-IN" dirty="0" err="1" smtClean="0"/>
                  <a:t>xy</a:t>
                </a:r>
                <a:r>
                  <a:rPr lang="en-IN" dirty="0" smtClean="0"/>
                  <a:t> such that x + 3y = 24</a:t>
                </a:r>
              </a:p>
              <a:p>
                <a:r>
                  <a:rPr lang="en-IN" dirty="0" smtClean="0"/>
                  <a:t>You will do it like this:</a:t>
                </a:r>
              </a:p>
              <a:p>
                <a:r>
                  <a:rPr lang="en-IN" dirty="0" smtClean="0"/>
                  <a:t>f(y) = (24-3y)y</a:t>
                </a:r>
              </a:p>
              <a:p>
                <a:r>
                  <a:rPr lang="en-IN" dirty="0" smtClean="0"/>
                  <a:t>Choose y to minimize f(y)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IN" b="0" i="1" smtClean="0">
                        <a:latin typeface="Cambria Math" panose="02040503050406030204" pitchFamily="18" charset="0"/>
                      </a:rPr>
                      <m:t>=24−6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b="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Stationary point at y = 4. It is a point of maximum. x = 12</a:t>
                </a:r>
              </a:p>
              <a:p>
                <a:endParaRPr lang="en-IN" dirty="0"/>
              </a:p>
              <a:p>
                <a:r>
                  <a:rPr lang="en-IN" dirty="0" smtClean="0"/>
                  <a:t>But what if you have a more convoluted problem like this: </a:t>
                </a:r>
              </a:p>
              <a:p>
                <a:r>
                  <a:rPr lang="en-IN" dirty="0" smtClean="0"/>
                  <a:t>Maximize x + y subject to x</a:t>
                </a:r>
                <a:r>
                  <a:rPr lang="en-IN" baseline="30000" dirty="0" smtClean="0"/>
                  <a:t>2</a:t>
                </a:r>
                <a:r>
                  <a:rPr lang="en-IN" dirty="0" smtClean="0"/>
                  <a:t> + 3xy + 3y</a:t>
                </a:r>
                <a:r>
                  <a:rPr lang="en-IN" baseline="30000" dirty="0" smtClean="0"/>
                  <a:t>2</a:t>
                </a:r>
                <a:r>
                  <a:rPr lang="en-IN" dirty="0" smtClean="0"/>
                  <a:t> = 3</a:t>
                </a:r>
                <a:endParaRPr lang="en-IN" dirty="0"/>
              </a:p>
              <a:p>
                <a:endParaRPr lang="en-IN" dirty="0" smtClean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0" t="-1600" b="-14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Method 2 – Lagrange Method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228600" lvl="1">
                  <a:spcBef>
                    <a:spcPts val="1800"/>
                  </a:spcBef>
                </a:pPr>
                <a:r>
                  <a:rPr lang="en-US" sz="2000" dirty="0" smtClean="0"/>
                  <a:t>Max or Min f(x, y) subject to g(x, y) = c</a:t>
                </a:r>
              </a:p>
              <a:p>
                <a:r>
                  <a:rPr lang="en-IN" dirty="0" err="1" smtClean="0"/>
                  <a:t>Lagrangian</a:t>
                </a:r>
                <a:r>
                  <a:rPr lang="en-IN" dirty="0" smtClean="0"/>
                  <a:t> is this:</a:t>
                </a:r>
              </a:p>
              <a:p>
                <a:r>
                  <a:rPr lang="en-IN" dirty="0" smtClean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L</a:t>
                </a:r>
                <a:r>
                  <a:rPr lang="en-IN" dirty="0">
                    <a:cs typeface="Nirmala UI Semilight" panose="020B0402040204020203" pitchFamily="34" charset="0"/>
                  </a:rPr>
                  <a:t>(x, y)</a:t>
                </a:r>
                <a:r>
                  <a:rPr lang="en-IN" dirty="0" smtClean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 = </a:t>
                </a:r>
                <a:r>
                  <a:rPr lang="en-IN" dirty="0" smtClean="0">
                    <a:cs typeface="Nirmala UI Semilight" panose="020B0402040204020203" pitchFamily="34" charset="0"/>
                  </a:rPr>
                  <a:t>f(x, y</a:t>
                </a:r>
                <a:r>
                  <a:rPr lang="en-IN" dirty="0">
                    <a:cs typeface="Nirmala UI Semilight" panose="020B0402040204020203" pitchFamily="34" charset="0"/>
                  </a:rPr>
                  <a:t>) – </a:t>
                </a:r>
                <a:r>
                  <a:rPr lang="el-GR" dirty="0">
                    <a:cs typeface="Nirmala UI Semilight" panose="020B0402040204020203" pitchFamily="34" charset="0"/>
                  </a:rPr>
                  <a:t>λ</a:t>
                </a:r>
                <a:r>
                  <a:rPr lang="en-IN" dirty="0">
                    <a:cs typeface="Nirmala UI Semilight" panose="020B0402040204020203" pitchFamily="34" charset="0"/>
                  </a:rPr>
                  <a:t>(g(x, y) – c</a:t>
                </a:r>
                <a:r>
                  <a:rPr lang="en-IN" dirty="0" smtClean="0">
                    <a:cs typeface="Nirmala UI Semilight" panose="020B0402040204020203" pitchFamily="34" charset="0"/>
                  </a:rPr>
                  <a:t>)</a:t>
                </a:r>
              </a:p>
              <a:p>
                <a:r>
                  <a:rPr lang="en-IN" dirty="0" smtClean="0">
                    <a:cs typeface="Nirmala UI Semilight" panose="020B0402040204020203" pitchFamily="34" charset="0"/>
                  </a:rPr>
                  <a:t>I will denote </a:t>
                </a:r>
                <a:r>
                  <a:rPr lang="en-IN" dirty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L</a:t>
                </a:r>
                <a:r>
                  <a:rPr lang="en-IN" dirty="0">
                    <a:cs typeface="Nirmala UI Semilight" panose="020B0402040204020203" pitchFamily="34" charset="0"/>
                  </a:rPr>
                  <a:t>(x, y</a:t>
                </a:r>
                <a:r>
                  <a:rPr lang="en-IN" dirty="0" smtClean="0">
                    <a:cs typeface="Nirmala UI Semilight" panose="020B0402040204020203" pitchFamily="34" charset="0"/>
                  </a:rPr>
                  <a:t>) = R(x, y, </a:t>
                </a:r>
                <a:r>
                  <a:rPr lang="el-GR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λ</a:t>
                </a:r>
                <a:r>
                  <a:rPr lang="en-IN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) to incorporate that </a:t>
                </a:r>
                <a:r>
                  <a:rPr lang="el-GR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λ</a:t>
                </a:r>
                <a:r>
                  <a:rPr lang="en-IN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 is unknown in the </a:t>
                </a:r>
                <a:r>
                  <a:rPr lang="en-IN" dirty="0" err="1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lagrangian</a:t>
                </a:r>
                <a:endParaRPr lang="en-IN" dirty="0" smtClean="0">
                  <a:cs typeface="Nirmala UI Semilight" panose="020B0402040204020203" pitchFamily="34" charset="0"/>
                </a:endParaRPr>
              </a:p>
              <a:p>
                <a:r>
                  <a:rPr lang="en-IN" dirty="0" smtClean="0">
                    <a:cs typeface="Nirmala UI Semilight" panose="020B0402040204020203" pitchFamily="34" charset="0"/>
                  </a:rPr>
                  <a:t>The three equations are: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IN" sz="200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num>
                      <m:den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</m:den>
                    </m:f>
                    <m:r>
                      <a:rPr lang="en-IN" sz="2000" b="0" i="1" smtClean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0     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1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−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𝜆</m:t>
                    </m:r>
                    <m:sSubSup>
                      <m:sSubSup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1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=0</m:t>
                    </m:r>
                  </m:oMath>
                </a14:m>
                <a:endParaRPr lang="en-IN" sz="2000" dirty="0" smtClean="0">
                  <a:cs typeface="Nirmala UI Semilight" panose="020B0402040204020203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0     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→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2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−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𝜆</m:t>
                    </m:r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2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=0</m:t>
                    </m:r>
                  </m:oMath>
                </a14:m>
                <a:endParaRPr lang="en-IN" sz="2000" dirty="0" smtClean="0">
                  <a:cs typeface="Nirmala UI Semilight" panose="020B0402040204020203" pitchFamily="34" charset="0"/>
                </a:endParaRPr>
              </a:p>
              <a:p>
                <a:pPr lvl="1"/>
                <a:r>
                  <a:rPr lang="en-IN" sz="2000" dirty="0" smtClean="0">
                    <a:cs typeface="Nirmala UI Semilight" panose="020B0402040204020203" pitchFamily="34" charset="0"/>
                  </a:rPr>
                  <a:t>g(x</a:t>
                </a:r>
                <a:r>
                  <a:rPr lang="en-IN" sz="2000" dirty="0">
                    <a:cs typeface="Nirmala UI Semilight" panose="020B0402040204020203" pitchFamily="34" charset="0"/>
                  </a:rPr>
                  <a:t>, y) </a:t>
                </a:r>
                <a:r>
                  <a:rPr lang="en-IN" sz="2000" dirty="0" smtClean="0">
                    <a:cs typeface="Nirmala UI Semilight" panose="020B0402040204020203" pitchFamily="34" charset="0"/>
                  </a:rPr>
                  <a:t>= c</a:t>
                </a:r>
              </a:p>
              <a:p>
                <a:pPr lvl="1"/>
                <a:endParaRPr lang="en-IN" sz="2000" dirty="0">
                  <a:solidFill>
                    <a:srgbClr val="514843"/>
                  </a:solidFill>
                  <a:cs typeface="Nirmala UI Semilight" panose="020B0402040204020203" pitchFamily="34" charset="0"/>
                </a:endParaRPr>
              </a:p>
              <a:p>
                <a:pPr marL="342900" lvl="1" indent="-342900"/>
                <a:r>
                  <a:rPr lang="en-IN" sz="2000" dirty="0" smtClean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The </a:t>
                </a:r>
                <a:r>
                  <a:rPr lang="en-IN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three </a:t>
                </a:r>
                <a:r>
                  <a:rPr lang="en-IN" sz="2000" dirty="0" smtClean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equations in three variables x, </a:t>
                </a:r>
                <a:r>
                  <a:rPr lang="en-IN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y, </a:t>
                </a:r>
                <a:r>
                  <a:rPr lang="el-GR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λ</a:t>
                </a:r>
                <a:r>
                  <a:rPr lang="en-IN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. Solve </a:t>
                </a:r>
                <a:r>
                  <a:rPr lang="en-IN" sz="2000" dirty="0" smtClean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it</a:t>
                </a:r>
              </a:p>
              <a:p>
                <a:pPr marL="342900" lvl="1" indent="-342900"/>
                <a:r>
                  <a:rPr lang="en-IN" sz="2000" dirty="0"/>
                  <a:t>Maximize </a:t>
                </a:r>
                <a:r>
                  <a:rPr lang="en-IN" sz="2000" dirty="0" err="1"/>
                  <a:t>xy</a:t>
                </a:r>
                <a:r>
                  <a:rPr lang="en-IN" sz="2000" dirty="0"/>
                  <a:t> such that x + 3y = </a:t>
                </a:r>
                <a:r>
                  <a:rPr lang="en-IN" sz="2000" dirty="0" smtClean="0"/>
                  <a:t>24 VIA LAGRANGIAN METHOD!</a:t>
                </a:r>
                <a:endParaRPr lang="en-IN" sz="2000" dirty="0"/>
              </a:p>
              <a:p>
                <a:pPr marL="342900" lvl="1" indent="-342900"/>
                <a:endParaRPr lang="en-IN" sz="2000" dirty="0">
                  <a:solidFill>
                    <a:srgbClr val="514843"/>
                  </a:solidFill>
                  <a:cs typeface="Nirmala UI Semilight" panose="020B0402040204020203" pitchFamily="34" charset="0"/>
                </a:endParaRPr>
              </a:p>
              <a:p>
                <a:pPr marL="342900" lvl="1" indent="-342900"/>
                <a:endParaRPr lang="en-IN" sz="2000" dirty="0">
                  <a:cs typeface="Nirmala UI Semilight" panose="020B0402040204020203" pitchFamily="34" charset="0"/>
                </a:endParaRPr>
              </a:p>
              <a:p>
                <a:pPr lvl="1"/>
                <a:endParaRPr lang="en-IN" sz="2000" dirty="0">
                  <a:cs typeface="Nirmala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3" t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3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Consider the utility maximization </a:t>
            </a:r>
            <a:r>
              <a:rPr lang="en-IN" dirty="0" smtClean="0"/>
              <a:t>problem</a:t>
            </a:r>
          </a:p>
          <a:p>
            <a:pPr marL="0" indent="0" algn="ctr">
              <a:buNone/>
            </a:pPr>
            <a:r>
              <a:rPr lang="en-IN" dirty="0" smtClean="0"/>
              <a:t>max </a:t>
            </a:r>
            <a:r>
              <a:rPr lang="en-IN" dirty="0" err="1"/>
              <a:t>x</a:t>
            </a:r>
            <a:r>
              <a:rPr lang="en-IN" baseline="30000" dirty="0" err="1"/>
              <a:t>a</a:t>
            </a:r>
            <a:r>
              <a:rPr lang="en-IN" dirty="0"/>
              <a:t> + y subject to </a:t>
            </a:r>
            <a:r>
              <a:rPr lang="en-IN" dirty="0" err="1"/>
              <a:t>px</a:t>
            </a:r>
            <a:r>
              <a:rPr lang="en-IN" dirty="0"/>
              <a:t> + y = </a:t>
            </a:r>
            <a:r>
              <a:rPr lang="en-IN" dirty="0" smtClean="0"/>
              <a:t>m</a:t>
            </a:r>
            <a:endParaRPr lang="en-IN" dirty="0"/>
          </a:p>
          <a:p>
            <a:r>
              <a:rPr lang="en-IN" dirty="0" smtClean="0"/>
              <a:t>where </a:t>
            </a:r>
            <a:r>
              <a:rPr lang="en-IN" dirty="0"/>
              <a:t>all constants are positive, a ∈ (0, 1</a:t>
            </a:r>
            <a:r>
              <a:rPr lang="en-IN" dirty="0" smtClean="0"/>
              <a:t>).</a:t>
            </a:r>
          </a:p>
          <a:p>
            <a:r>
              <a:rPr lang="en-IN" dirty="0" smtClean="0"/>
              <a:t>Find </a:t>
            </a:r>
            <a:r>
              <a:rPr lang="en-IN" dirty="0"/>
              <a:t>the demand functions, x</a:t>
            </a:r>
            <a:r>
              <a:rPr lang="en-IN" baseline="30000" dirty="0"/>
              <a:t>∗</a:t>
            </a:r>
            <a:r>
              <a:rPr lang="en-IN" dirty="0"/>
              <a:t>(p, m) and y</a:t>
            </a:r>
            <a:r>
              <a:rPr lang="en-IN" baseline="30000" dirty="0"/>
              <a:t>∗</a:t>
            </a:r>
            <a:r>
              <a:rPr lang="en-IN" dirty="0"/>
              <a:t>(p, m</a:t>
            </a:r>
            <a:r>
              <a:rPr lang="en-IN" dirty="0" smtClean="0"/>
              <a:t>).</a:t>
            </a:r>
          </a:p>
          <a:p>
            <a:r>
              <a:rPr lang="en-IN" dirty="0" smtClean="0"/>
              <a:t>Find </a:t>
            </a:r>
            <a:r>
              <a:rPr lang="en-IN" dirty="0"/>
              <a:t>the partial derivatives of the demand functions w.r.t. p and m, and check their signs</a:t>
            </a:r>
            <a:r>
              <a:rPr lang="en-IN" dirty="0" smtClean="0"/>
              <a:t>.</a:t>
            </a:r>
          </a:p>
          <a:p>
            <a:r>
              <a:rPr lang="en-IN" dirty="0" smtClean="0"/>
              <a:t>How </a:t>
            </a:r>
            <a:r>
              <a:rPr lang="en-IN" dirty="0"/>
              <a:t>does the optimal expenditure on the x good vary with p? (Check the elasticity of</a:t>
            </a:r>
            <a:br>
              <a:rPr lang="en-IN" dirty="0"/>
            </a:br>
            <a:r>
              <a:rPr lang="en-IN" dirty="0" err="1"/>
              <a:t>px</a:t>
            </a:r>
            <a:r>
              <a:rPr lang="en-IN" baseline="30000" dirty="0"/>
              <a:t>∗</a:t>
            </a:r>
            <a:r>
              <a:rPr lang="en-IN" dirty="0"/>
              <a:t>(p, m) w.r.t. p</a:t>
            </a:r>
            <a:r>
              <a:rPr lang="en-IN" dirty="0" smtClean="0"/>
              <a:t>.)</a:t>
            </a:r>
          </a:p>
          <a:p>
            <a:r>
              <a:rPr lang="en-IN" dirty="0" smtClean="0"/>
              <a:t>Put </a:t>
            </a:r>
            <a:r>
              <a:rPr lang="en-IN" dirty="0"/>
              <a:t>a = 1/2. What are the demand functions in this case? Denote the maximal utility</a:t>
            </a:r>
            <a:br>
              <a:rPr lang="en-IN" dirty="0"/>
            </a:br>
            <a:r>
              <a:rPr lang="en-IN" dirty="0"/>
              <a:t>as a function of p and m by </a:t>
            </a:r>
            <a:r>
              <a:rPr lang="en-IN" dirty="0" smtClean="0"/>
              <a:t>U</a:t>
            </a:r>
            <a:r>
              <a:rPr lang="en-IN" baseline="30000" dirty="0"/>
              <a:t>*</a:t>
            </a:r>
            <a:r>
              <a:rPr lang="en-IN" dirty="0" smtClean="0"/>
              <a:t>(p</a:t>
            </a:r>
            <a:r>
              <a:rPr lang="en-IN" dirty="0"/>
              <a:t>, m), the value function, also called the indirect utility</a:t>
            </a:r>
            <a:br>
              <a:rPr lang="en-IN" dirty="0"/>
            </a:br>
            <a:r>
              <a:rPr lang="en-IN" dirty="0"/>
              <a:t>function. </a:t>
            </a:r>
            <a:endParaRPr lang="en-IN" dirty="0" smtClean="0"/>
          </a:p>
          <a:p>
            <a:r>
              <a:rPr lang="en-IN" dirty="0" smtClean="0"/>
              <a:t>Verify </a:t>
            </a:r>
            <a:r>
              <a:rPr lang="en-IN" dirty="0"/>
              <a:t>that ∂</a:t>
            </a:r>
            <a:r>
              <a:rPr lang="en-IN" dirty="0" smtClean="0"/>
              <a:t>U</a:t>
            </a:r>
            <a:r>
              <a:rPr lang="en-IN" baseline="30000" dirty="0" smtClean="0"/>
              <a:t>*/</a:t>
            </a:r>
            <a:r>
              <a:rPr lang="en-IN" dirty="0" smtClean="0"/>
              <a:t>∂</a:t>
            </a:r>
            <a:r>
              <a:rPr lang="en-IN" dirty="0"/>
              <a:t>p = −</a:t>
            </a:r>
            <a:r>
              <a:rPr lang="en-IN" dirty="0" smtClean="0"/>
              <a:t>x</a:t>
            </a:r>
            <a:r>
              <a:rPr lang="en-IN" baseline="30000" dirty="0" smtClean="0"/>
              <a:t>*</a:t>
            </a:r>
            <a:r>
              <a:rPr lang="en-IN" dirty="0" smtClean="0"/>
              <a:t>(</a:t>
            </a:r>
            <a:r>
              <a:rPr lang="en-IN" dirty="0"/>
              <a:t>p, m).</a:t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27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Homework Problems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All problems in Section 14.2 </a:t>
            </a:r>
          </a:p>
          <a:p>
            <a:r>
              <a:rPr lang="en-IN" dirty="0" smtClean="0"/>
              <a:t>Page 505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31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Lagrange Method – Necessary Conditions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1">
                  <a:spcBef>
                    <a:spcPts val="1800"/>
                  </a:spcBef>
                </a:pPr>
                <a:r>
                  <a:rPr lang="en-US" sz="2000" dirty="0" smtClean="0"/>
                  <a:t>Max or Min f(x, y) subject to g(x, y) = c</a:t>
                </a:r>
              </a:p>
              <a:p>
                <a:r>
                  <a:rPr lang="en-IN" dirty="0" err="1" smtClean="0"/>
                  <a:t>Lagrangian</a:t>
                </a:r>
                <a:r>
                  <a:rPr lang="en-IN" dirty="0" smtClean="0"/>
                  <a:t> is this:</a:t>
                </a:r>
              </a:p>
              <a:p>
                <a:r>
                  <a:rPr lang="en-IN" dirty="0" smtClean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L</a:t>
                </a:r>
                <a:r>
                  <a:rPr lang="en-IN" dirty="0">
                    <a:cs typeface="Nirmala UI Semilight" panose="020B0402040204020203" pitchFamily="34" charset="0"/>
                  </a:rPr>
                  <a:t>(x, y)</a:t>
                </a:r>
                <a:r>
                  <a:rPr lang="en-IN" dirty="0" smtClean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 = </a:t>
                </a:r>
                <a:r>
                  <a:rPr lang="en-IN" dirty="0" smtClean="0">
                    <a:cs typeface="Nirmala UI Semilight" panose="020B0402040204020203" pitchFamily="34" charset="0"/>
                  </a:rPr>
                  <a:t>f(x, y</a:t>
                </a:r>
                <a:r>
                  <a:rPr lang="en-IN" dirty="0">
                    <a:cs typeface="Nirmala UI Semilight" panose="020B0402040204020203" pitchFamily="34" charset="0"/>
                  </a:rPr>
                  <a:t>) – </a:t>
                </a:r>
                <a:r>
                  <a:rPr lang="el-GR" dirty="0">
                    <a:cs typeface="Nirmala UI Semilight" panose="020B0402040204020203" pitchFamily="34" charset="0"/>
                  </a:rPr>
                  <a:t>λ</a:t>
                </a:r>
                <a:r>
                  <a:rPr lang="en-IN" dirty="0">
                    <a:cs typeface="Nirmala UI Semilight" panose="020B0402040204020203" pitchFamily="34" charset="0"/>
                  </a:rPr>
                  <a:t>(g(x, y) – c</a:t>
                </a:r>
                <a:r>
                  <a:rPr lang="en-IN" dirty="0" smtClean="0">
                    <a:cs typeface="Nirmala UI Semilight" panose="020B0402040204020203" pitchFamily="34" charset="0"/>
                  </a:rPr>
                  <a:t>)</a:t>
                </a:r>
              </a:p>
              <a:p>
                <a:r>
                  <a:rPr lang="en-IN" dirty="0" smtClean="0">
                    <a:cs typeface="Nirmala UI Semilight" panose="020B0402040204020203" pitchFamily="34" charset="0"/>
                  </a:rPr>
                  <a:t>I will denote </a:t>
                </a:r>
                <a:r>
                  <a:rPr lang="en-IN" dirty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L</a:t>
                </a:r>
                <a:r>
                  <a:rPr lang="en-IN" dirty="0">
                    <a:cs typeface="Nirmala UI Semilight" panose="020B0402040204020203" pitchFamily="34" charset="0"/>
                  </a:rPr>
                  <a:t>(x, y</a:t>
                </a:r>
                <a:r>
                  <a:rPr lang="en-IN" dirty="0" smtClean="0">
                    <a:cs typeface="Nirmala UI Semilight" panose="020B0402040204020203" pitchFamily="34" charset="0"/>
                  </a:rPr>
                  <a:t>) = R(x, y, </a:t>
                </a:r>
                <a:r>
                  <a:rPr lang="el-GR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λ</a:t>
                </a:r>
                <a:r>
                  <a:rPr lang="en-IN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) to incorporate that </a:t>
                </a:r>
                <a:r>
                  <a:rPr lang="el-GR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λ</a:t>
                </a:r>
                <a:r>
                  <a:rPr lang="en-IN" dirty="0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 is unknown in the </a:t>
                </a:r>
                <a:r>
                  <a:rPr lang="en-IN" dirty="0" err="1" smtClean="0">
                    <a:latin typeface="Calibri" panose="020F0502020204030204" pitchFamily="34" charset="0"/>
                    <a:cs typeface="Nirmala UI Semilight" panose="020B0402040204020203" pitchFamily="34" charset="0"/>
                  </a:rPr>
                  <a:t>lagrangian</a:t>
                </a:r>
                <a:endParaRPr lang="en-IN" dirty="0" smtClean="0">
                  <a:cs typeface="Nirmala UI Semilight" panose="020B0402040204020203" pitchFamily="34" charset="0"/>
                </a:endParaRPr>
              </a:p>
              <a:p>
                <a:r>
                  <a:rPr lang="en-IN" dirty="0" smtClean="0">
                    <a:cs typeface="Nirmala UI Semilight" panose="020B0402040204020203" pitchFamily="34" charset="0"/>
                  </a:rPr>
                  <a:t>The three equations are: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IN" sz="200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num>
                      <m:den>
                        <m:r>
                          <a:rPr lang="en-I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</m:den>
                    </m:f>
                    <m:r>
                      <a:rPr lang="en-IN" sz="2000" b="0" i="1" smtClean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0     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1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−</m:t>
                    </m:r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𝜆</m:t>
                    </m:r>
                    <m:sSubSup>
                      <m:sSubSup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1</m:t>
                        </m:r>
                      </m:sub>
                      <m:sup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=0</m:t>
                    </m:r>
                  </m:oMath>
                </a14:m>
                <a:endParaRPr lang="en-IN" sz="2000" dirty="0" smtClean="0">
                  <a:cs typeface="Nirmala UI Semilight" panose="020B0402040204020203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IN" sz="2000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𝜕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0     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→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𝑓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2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−</m:t>
                    </m:r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𝜆</m:t>
                    </m:r>
                    <m:sSubSup>
                      <m:sSubSup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2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 </m:t>
                        </m:r>
                        <m:r>
                          <a:rPr lang="en-I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rmala UI Semilight" panose="020B0402040204020203" pitchFamily="34" charset="0"/>
                      </a:rPr>
                      <m:t>=0</m:t>
                    </m:r>
                  </m:oMath>
                </a14:m>
                <a:endParaRPr lang="en-IN" sz="2000" dirty="0" smtClean="0">
                  <a:cs typeface="Nirmala UI Semilight" panose="020B0402040204020203" pitchFamily="34" charset="0"/>
                </a:endParaRPr>
              </a:p>
              <a:p>
                <a:pPr lvl="1"/>
                <a:r>
                  <a:rPr lang="en-IN" sz="2000" dirty="0" smtClean="0">
                    <a:cs typeface="Nirmala UI Semilight" panose="020B0402040204020203" pitchFamily="34" charset="0"/>
                  </a:rPr>
                  <a:t>g(x</a:t>
                </a:r>
                <a:r>
                  <a:rPr lang="en-IN" sz="2000" dirty="0">
                    <a:cs typeface="Nirmala UI Semilight" panose="020B0402040204020203" pitchFamily="34" charset="0"/>
                  </a:rPr>
                  <a:t>, y) </a:t>
                </a:r>
                <a:r>
                  <a:rPr lang="en-IN" sz="2000" dirty="0" smtClean="0">
                    <a:cs typeface="Nirmala UI Semilight" panose="020B0402040204020203" pitchFamily="34" charset="0"/>
                  </a:rPr>
                  <a:t>= c</a:t>
                </a:r>
              </a:p>
              <a:p>
                <a:pPr lvl="1"/>
                <a:endParaRPr lang="en-IN" sz="2000" dirty="0">
                  <a:solidFill>
                    <a:srgbClr val="514843"/>
                  </a:solidFill>
                  <a:cs typeface="Nirmala UI Semilight" panose="020B0402040204020203" pitchFamily="34" charset="0"/>
                </a:endParaRPr>
              </a:p>
              <a:p>
                <a:pPr marL="342900" lvl="1" indent="-342900"/>
                <a:r>
                  <a:rPr lang="en-IN" sz="2000" dirty="0" smtClean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The </a:t>
                </a:r>
                <a:r>
                  <a:rPr lang="en-IN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three </a:t>
                </a:r>
                <a:r>
                  <a:rPr lang="en-IN" sz="2000" dirty="0" smtClean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equations in three variables x, </a:t>
                </a:r>
                <a:r>
                  <a:rPr lang="en-IN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y, </a:t>
                </a:r>
                <a:r>
                  <a:rPr lang="el-GR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λ</a:t>
                </a:r>
                <a:r>
                  <a:rPr lang="en-IN" sz="2000" dirty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. Solve </a:t>
                </a:r>
                <a:r>
                  <a:rPr lang="en-IN" sz="2000" dirty="0" smtClean="0">
                    <a:solidFill>
                      <a:srgbClr val="514843"/>
                    </a:solidFill>
                    <a:cs typeface="Nirmala UI Semilight" panose="020B0402040204020203" pitchFamily="34" charset="0"/>
                  </a:rPr>
                  <a:t>it</a:t>
                </a:r>
              </a:p>
              <a:p>
                <a:pPr marL="342900" lvl="1" indent="-342900"/>
                <a:endParaRPr lang="en-IN" sz="2000" dirty="0">
                  <a:solidFill>
                    <a:srgbClr val="514843"/>
                  </a:solidFill>
                  <a:cs typeface="Nirmala UI Semilight" panose="020B0402040204020203" pitchFamily="34" charset="0"/>
                </a:endParaRPr>
              </a:p>
              <a:p>
                <a:pPr marL="342900" lvl="1" indent="-342900"/>
                <a:endParaRPr lang="en-IN" sz="2000" dirty="0">
                  <a:cs typeface="Nirmala UI Semilight" panose="020B0402040204020203" pitchFamily="34" charset="0"/>
                </a:endParaRPr>
              </a:p>
              <a:p>
                <a:pPr lvl="1"/>
                <a:endParaRPr lang="en-IN" sz="2000" dirty="0">
                  <a:cs typeface="Nirmala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65" t="-1467" b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0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900" y="1600199"/>
                <a:ext cx="9982200" cy="4733365"/>
              </a:xfrm>
            </p:spPr>
            <p:txBody>
              <a:bodyPr>
                <a:noAutofit/>
              </a:bodyPr>
              <a:lstStyle/>
              <a:p>
                <a:r>
                  <a:rPr lang="en-IN" sz="1800" dirty="0" smtClean="0"/>
                  <a:t>A consumer’s demands </a:t>
                </a:r>
                <a:r>
                  <a:rPr lang="en-IN" sz="1800" i="1" dirty="0"/>
                  <a:t>x, y, z </a:t>
                </a:r>
                <a:r>
                  <a:rPr lang="en-IN" sz="1800" dirty="0"/>
                  <a:t>for three goods are chosen to maximize the utility function</a:t>
                </a:r>
                <a:br>
                  <a:rPr lang="en-IN" sz="1800" dirty="0"/>
                </a:br>
                <a14:m>
                  <m:oMath xmlns:m="http://schemas.openxmlformats.org/officeDocument/2006/math"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 + √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 − 1/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 ≥ 0, 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 &gt; 0, 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800" i="1" dirty="0" smtClean="0">
                        <a:latin typeface="Cambria Math" panose="02040503050406030204" pitchFamily="18" charset="0"/>
                      </a:rPr>
                      <m:t> &gt; 0)</m:t>
                    </m:r>
                  </m:oMath>
                </a14:m>
                <a:r>
                  <a:rPr lang="en-IN" sz="1800" dirty="0"/>
                  <a:t/>
                </a:r>
                <a:br>
                  <a:rPr lang="en-IN" sz="1800" dirty="0"/>
                </a:br>
                <a:endParaRPr lang="en-IN" sz="1800" dirty="0" smtClean="0"/>
              </a:p>
              <a:p>
                <a:pPr marL="0" indent="0">
                  <a:buNone/>
                </a:pPr>
                <a:r>
                  <a:rPr lang="en-IN" sz="1800" dirty="0" smtClean="0"/>
                  <a:t>   subject </a:t>
                </a:r>
                <a:r>
                  <a:rPr lang="en-IN" sz="1800" dirty="0"/>
                  <a:t>to the budget constraint </a:t>
                </a:r>
                <a:r>
                  <a:rPr lang="en-IN" sz="1800" i="1" dirty="0" err="1"/>
                  <a:t>px</a:t>
                </a:r>
                <a:r>
                  <a:rPr lang="en-IN" sz="1800" i="1" dirty="0"/>
                  <a:t> </a:t>
                </a:r>
                <a:r>
                  <a:rPr lang="en-IN" sz="1800" dirty="0"/>
                  <a:t>+ </a:t>
                </a:r>
                <a:r>
                  <a:rPr lang="en-IN" sz="1800" i="1" dirty="0" err="1"/>
                  <a:t>qy</a:t>
                </a:r>
                <a:r>
                  <a:rPr lang="en-IN" sz="1800" i="1" dirty="0"/>
                  <a:t> </a:t>
                </a:r>
                <a:r>
                  <a:rPr lang="en-IN" sz="1800" dirty="0"/>
                  <a:t>+ </a:t>
                </a:r>
                <a:r>
                  <a:rPr lang="en-IN" sz="1800" i="1" dirty="0" err="1"/>
                  <a:t>rz</a:t>
                </a:r>
                <a:r>
                  <a:rPr lang="en-IN" sz="1800" i="1" dirty="0"/>
                  <a:t> </a:t>
                </a:r>
                <a:r>
                  <a:rPr lang="en-IN" sz="1800" dirty="0"/>
                  <a:t>= </a:t>
                </a:r>
                <a:r>
                  <a:rPr lang="en-IN" sz="1800" i="1" dirty="0"/>
                  <a:t>m</a:t>
                </a:r>
                <a:r>
                  <a:rPr lang="en-IN" sz="1800" dirty="0"/>
                  <a:t>, where </a:t>
                </a:r>
                <a:r>
                  <a:rPr lang="en-IN" sz="1800" i="1" dirty="0"/>
                  <a:t>p</a:t>
                </a:r>
                <a:r>
                  <a:rPr lang="en-IN" sz="1800" dirty="0"/>
                  <a:t>, </a:t>
                </a:r>
                <a:r>
                  <a:rPr lang="en-IN" sz="1800" i="1" dirty="0"/>
                  <a:t>q</a:t>
                </a:r>
                <a:r>
                  <a:rPr lang="en-IN" sz="1800" dirty="0"/>
                  <a:t>, </a:t>
                </a:r>
                <a:r>
                  <a:rPr lang="en-IN" sz="1800" i="1" dirty="0"/>
                  <a:t>r &gt; </a:t>
                </a:r>
                <a:r>
                  <a:rPr lang="en-IN" sz="1800" dirty="0"/>
                  <a:t>0 and </a:t>
                </a:r>
                <a:r>
                  <a:rPr lang="en-IN" sz="1800" i="1" dirty="0"/>
                  <a:t>m </a:t>
                </a:r>
                <a:r>
                  <a:rPr lang="en-IN" sz="1800" dirty="0"/>
                  <a:t>≥ √</a:t>
                </a:r>
                <a:r>
                  <a:rPr lang="en-IN" sz="1800" i="1" dirty="0" err="1"/>
                  <a:t>pr</a:t>
                </a:r>
                <a:r>
                  <a:rPr lang="en-IN" sz="1800" i="1" dirty="0"/>
                  <a:t> </a:t>
                </a:r>
                <a:r>
                  <a:rPr lang="en-IN" sz="1800" dirty="0" smtClean="0"/>
                  <a:t>+ </a:t>
                </a:r>
                <a:r>
                  <a:rPr lang="en-IN" sz="1800" i="1" dirty="0" smtClean="0"/>
                  <a:t>p</a:t>
                </a:r>
                <a:r>
                  <a:rPr lang="en-IN" sz="1800" baseline="30000" dirty="0" smtClean="0"/>
                  <a:t>2</a:t>
                </a:r>
                <a:r>
                  <a:rPr lang="en-IN" sz="1800" i="1" dirty="0" smtClean="0"/>
                  <a:t>/</a:t>
                </a:r>
                <a:r>
                  <a:rPr lang="en-IN" sz="1800" dirty="0" smtClean="0"/>
                  <a:t>4</a:t>
                </a:r>
                <a:r>
                  <a:rPr lang="en-IN" sz="1800" i="1" dirty="0" smtClean="0"/>
                  <a:t>q</a:t>
                </a:r>
                <a:r>
                  <a:rPr lang="en-IN" sz="1800" dirty="0" smtClean="0"/>
                  <a:t>.</a:t>
                </a:r>
              </a:p>
              <a:p>
                <a:r>
                  <a:rPr lang="en-IN" sz="1800" dirty="0" smtClean="0"/>
                  <a:t>Write </a:t>
                </a:r>
                <a:r>
                  <a:rPr lang="en-IN" sz="1800" dirty="0"/>
                  <a:t>out the first-order conditions for a constrained maximum</a:t>
                </a:r>
                <a:r>
                  <a:rPr lang="en-IN" sz="1800" dirty="0" smtClean="0"/>
                  <a:t>.</a:t>
                </a:r>
              </a:p>
              <a:p>
                <a:r>
                  <a:rPr lang="en-IN" sz="1800" dirty="0" smtClean="0"/>
                  <a:t>Find </a:t>
                </a:r>
                <a:r>
                  <a:rPr lang="en-IN" sz="1800" dirty="0"/>
                  <a:t>the utility-maximizing demands for all three goods as functions of the four variables</a:t>
                </a:r>
                <a:br>
                  <a:rPr lang="en-IN" sz="1800" dirty="0"/>
                </a:br>
                <a:r>
                  <a:rPr lang="en-IN" sz="1800" i="1" dirty="0"/>
                  <a:t>(p, q, r, m</a:t>
                </a:r>
                <a:r>
                  <a:rPr lang="en-IN" sz="1800" i="1" dirty="0" smtClean="0"/>
                  <a:t>)</a:t>
                </a:r>
                <a:r>
                  <a:rPr lang="en-IN" sz="1800" dirty="0" smtClean="0"/>
                  <a:t>.</a:t>
                </a:r>
              </a:p>
              <a:p>
                <a:r>
                  <a:rPr lang="en-IN" sz="1800" dirty="0" smtClean="0"/>
                  <a:t>Show </a:t>
                </a:r>
                <a:r>
                  <a:rPr lang="en-IN" sz="1800" dirty="0"/>
                  <a:t>that the maximized utility is given by the indirect utility </a:t>
                </a:r>
                <a:r>
                  <a:rPr lang="en-IN" sz="1800" dirty="0" smtClean="0"/>
                  <a:t>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8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IN" sz="18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IN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18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18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18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18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sz="18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18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18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IN" sz="1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IN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IN" sz="1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IN" sz="1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IN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IN" sz="18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18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IN" sz="18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IN" sz="1800" b="0" dirty="0" smtClean="0"/>
              </a:p>
              <a:p>
                <a:r>
                  <a:rPr lang="en-IN" sz="1800" dirty="0" smtClean="0"/>
                  <a:t>[Envelope theorem] Find </a:t>
                </a:r>
                <a:r>
                  <a:rPr lang="en-IN" sz="1800" i="1" dirty="0"/>
                  <a:t>∂</a:t>
                </a:r>
                <a:r>
                  <a:rPr lang="en-IN" sz="1800" i="1" dirty="0" smtClean="0"/>
                  <a:t>U </a:t>
                </a:r>
                <a:r>
                  <a:rPr lang="en-IN" sz="1800" baseline="30000" dirty="0" smtClean="0"/>
                  <a:t>*</a:t>
                </a:r>
                <a:r>
                  <a:rPr lang="en-IN" sz="1800" i="1" dirty="0" smtClean="0"/>
                  <a:t>/∂</a:t>
                </a:r>
                <a:r>
                  <a:rPr lang="en-IN" sz="1800" i="1" dirty="0"/>
                  <a:t>m </a:t>
                </a:r>
                <a:r>
                  <a:rPr lang="en-IN" sz="1800" dirty="0"/>
                  <a:t>and comment on your answer</a:t>
                </a:r>
                <a:r>
                  <a:rPr lang="en-IN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900" y="1600199"/>
                <a:ext cx="9982200" cy="4733365"/>
              </a:xfrm>
              <a:blipFill rotWithShape="0">
                <a:blip r:embed="rId3"/>
                <a:stretch>
                  <a:fillRect l="-1282" t="-12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Constrained Optimization – Sufficient Conditions I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 smtClean="0"/>
                  <a:t>Consider the problem: </a:t>
                </a:r>
                <a:r>
                  <a:rPr lang="en-US" dirty="0" smtClean="0"/>
                  <a:t>Max </a:t>
                </a:r>
                <a:r>
                  <a:rPr lang="en-US" dirty="0"/>
                  <a:t>or Min f(x, y) subject to g(x, y) = c</a:t>
                </a:r>
                <a:r>
                  <a:rPr lang="en-IN" dirty="0" smtClean="0"/>
                  <a:t> </a:t>
                </a:r>
              </a:p>
              <a:p>
                <a:r>
                  <a:rPr lang="en-IN" dirty="0" smtClean="0"/>
                  <a:t>Suppose</a:t>
                </a:r>
                <a:r>
                  <a:rPr lang="en-IN" i="1" dirty="0" smtClean="0"/>
                  <a:t>(</a:t>
                </a:r>
                <a:r>
                  <a:rPr lang="en-IN" i="1" dirty="0" err="1" smtClean="0"/>
                  <a:t>x</a:t>
                </a:r>
                <a:r>
                  <a:rPr lang="en-IN" baseline="-25000" dirty="0" err="1" smtClean="0"/>
                  <a:t>A</a:t>
                </a:r>
                <a:r>
                  <a:rPr lang="en-IN" i="1" dirty="0" smtClean="0"/>
                  <a:t>, </a:t>
                </a:r>
                <a:r>
                  <a:rPr lang="en-IN" i="1" dirty="0" err="1" smtClean="0"/>
                  <a:t>y</a:t>
                </a:r>
                <a:r>
                  <a:rPr lang="en-IN" baseline="-25000" dirty="0" err="1" smtClean="0"/>
                  <a:t>A</a:t>
                </a:r>
                <a:r>
                  <a:rPr lang="en-IN" i="1" dirty="0" smtClean="0"/>
                  <a:t>) </a:t>
                </a:r>
                <a:r>
                  <a:rPr lang="en-IN" dirty="0"/>
                  <a:t>is a stationary point for the </a:t>
                </a:r>
                <a:r>
                  <a:rPr lang="en-IN" dirty="0" err="1" smtClean="0"/>
                  <a:t>Lagrangian</a:t>
                </a:r>
                <a:r>
                  <a:rPr lang="en-IN" dirty="0" smtClean="0"/>
                  <a:t> </a:t>
                </a:r>
                <a:r>
                  <a:rPr lang="en-IN" dirty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L </a:t>
                </a:r>
                <a:r>
                  <a:rPr lang="en-IN" dirty="0" smtClean="0"/>
                  <a:t>(x</a:t>
                </a:r>
                <a:r>
                  <a:rPr lang="en-IN" dirty="0"/>
                  <a:t>, y) = f (x, y) − λ(g(x, y) − c</a:t>
                </a:r>
                <a:r>
                  <a:rPr lang="en-IN" dirty="0" smtClean="0"/>
                  <a:t>)</a:t>
                </a:r>
                <a:endParaRPr lang="en-IN" dirty="0"/>
              </a:p>
              <a:p>
                <a:r>
                  <a:rPr lang="en-IN" dirty="0" smtClean="0"/>
                  <a:t>If </a:t>
                </a:r>
                <a:r>
                  <a:rPr lang="en-IN" dirty="0"/>
                  <a:t>the </a:t>
                </a:r>
                <a:r>
                  <a:rPr lang="en-IN" dirty="0" err="1"/>
                  <a:t>Lagrangian</a:t>
                </a:r>
                <a:r>
                  <a:rPr lang="en-IN" dirty="0"/>
                  <a:t> is concave, </a:t>
                </a:r>
                <a:r>
                  <a:rPr lang="en-IN" dirty="0" smtClean="0"/>
                  <a:t>i.e.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IN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𝑥𝑥</m:t>
                        </m:r>
                      </m:sub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&lt;0,</m:t>
                    </m:r>
                  </m:oMath>
                </a14:m>
                <a:r>
                  <a:rPr lang="en-IN" dirty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IN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𝑦𝑦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&lt;0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IN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𝑥𝑥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IN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𝑦𝑦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−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  <a:cs typeface="Nirmala UI Semilight" panose="020B0402040204020203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IN" dirty="0">
                                    <a:latin typeface="Lucida Calligraphy" panose="03010101010101010101" pitchFamily="66" charset="0"/>
                                    <a:cs typeface="Nirmala UI Semilight" panose="020B0402040204020203" pitchFamily="34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𝑥𝑦</m:t>
                                </m:r>
                              </m:sub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′′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IN" b="0" i="1" dirty="0" smtClean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&gt;</m:t>
                    </m:r>
                    <m:r>
                      <a:rPr lang="en-IN" i="1" dirty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0</m:t>
                    </m:r>
                  </m:oMath>
                </a14:m>
                <a:r>
                  <a:rPr lang="en-IN" dirty="0" smtClean="0"/>
                  <a:t> 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then </a:t>
                </a:r>
                <a:r>
                  <a:rPr lang="en-IN" i="1" dirty="0"/>
                  <a:t>(</a:t>
                </a:r>
                <a:r>
                  <a:rPr lang="en-IN" i="1" dirty="0" err="1" smtClean="0"/>
                  <a:t>x</a:t>
                </a:r>
                <a:r>
                  <a:rPr lang="en-IN" baseline="-25000" dirty="0" err="1" smtClean="0"/>
                  <a:t>A</a:t>
                </a:r>
                <a:r>
                  <a:rPr lang="en-IN" i="1" dirty="0" smtClean="0"/>
                  <a:t>, </a:t>
                </a:r>
                <a:r>
                  <a:rPr lang="en-IN" i="1" dirty="0" err="1" smtClean="0"/>
                  <a:t>y</a:t>
                </a:r>
                <a:r>
                  <a:rPr lang="en-IN" baseline="-25000" dirty="0" err="1" smtClean="0"/>
                  <a:t>A</a:t>
                </a:r>
                <a:r>
                  <a:rPr lang="en-IN" i="1" dirty="0" smtClean="0"/>
                  <a:t>) </a:t>
                </a:r>
                <a:r>
                  <a:rPr lang="en-IN" dirty="0" smtClean="0"/>
                  <a:t>solves </a:t>
                </a:r>
                <a:r>
                  <a:rPr lang="en-IN" dirty="0"/>
                  <a:t>the maximization problem</a:t>
                </a:r>
                <a:r>
                  <a:rPr lang="en-IN" dirty="0" smtClean="0"/>
                  <a:t>.</a:t>
                </a:r>
              </a:p>
              <a:p>
                <a:r>
                  <a:rPr lang="en-IN" dirty="0" smtClean="0"/>
                  <a:t>If </a:t>
                </a:r>
                <a:r>
                  <a:rPr lang="en-IN" dirty="0"/>
                  <a:t>the </a:t>
                </a:r>
                <a:r>
                  <a:rPr lang="en-IN" dirty="0" err="1"/>
                  <a:t>Lagrangian</a:t>
                </a:r>
                <a:r>
                  <a:rPr lang="en-IN" dirty="0"/>
                  <a:t> is convex, , i.e.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IN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𝑥𝑥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&gt;</m:t>
                    </m:r>
                    <m:r>
                      <a:rPr lang="en-IN" i="1" dirty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0,</m:t>
                    </m:r>
                  </m:oMath>
                </a14:m>
                <a:r>
                  <a:rPr lang="en-IN" dirty="0">
                    <a:latin typeface="Lucida Calligraphy" panose="03010101010101010101" pitchFamily="66" charset="0"/>
                    <a:cs typeface="Nirmala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IN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𝑦𝑦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&gt;</m:t>
                    </m:r>
                    <m:r>
                      <a:rPr lang="en-IN" i="1" dirty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0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IN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𝑥𝑥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IN" dirty="0">
                            <a:latin typeface="Lucida Calligraphy" panose="03010101010101010101" pitchFamily="66" charset="0"/>
                            <a:cs typeface="Nirmala UI Semilight" panose="020B0402040204020203" pitchFamily="34" charset="0"/>
                          </a:rPr>
                          <m:t>L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𝑦𝑦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𝑥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,</m:t>
                        </m:r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−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  <a:cs typeface="Nirmala UI Semilight" panose="020B0402040204020203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IN" dirty="0">
                                    <a:latin typeface="Lucida Calligraphy" panose="03010101010101010101" pitchFamily="66" charset="0"/>
                                    <a:cs typeface="Nirmala UI Semilight" panose="020B0402040204020203" pitchFamily="34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𝑥𝑦</m:t>
                                </m:r>
                              </m:sub>
                              <m:sup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′′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  <a:cs typeface="Nirmala UI Semilight" panose="020B0402040204020203" pitchFamily="34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  <a:cs typeface="Nirmala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IN" i="1" dirty="0">
                        <a:latin typeface="Cambria Math" panose="02040503050406030204" pitchFamily="18" charset="0"/>
                        <a:cs typeface="Nirmala UI Semilight" panose="020B0402040204020203" pitchFamily="34" charset="0"/>
                      </a:rPr>
                      <m:t>&gt;0</m:t>
                    </m:r>
                  </m:oMath>
                </a14:m>
                <a:r>
                  <a:rPr lang="en-IN" dirty="0"/>
                  <a:t> 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then </a:t>
                </a:r>
                <a:r>
                  <a:rPr lang="en-IN" i="1" dirty="0"/>
                  <a:t>(</a:t>
                </a:r>
                <a:r>
                  <a:rPr lang="en-IN" i="1" dirty="0" err="1" smtClean="0"/>
                  <a:t>x</a:t>
                </a:r>
                <a:r>
                  <a:rPr lang="en-IN" baseline="-25000" dirty="0" err="1" smtClean="0"/>
                  <a:t>A</a:t>
                </a:r>
                <a:r>
                  <a:rPr lang="en-IN" i="1" dirty="0" smtClean="0"/>
                  <a:t>, </a:t>
                </a:r>
                <a:r>
                  <a:rPr lang="en-IN" i="1" dirty="0" err="1" smtClean="0"/>
                  <a:t>y</a:t>
                </a:r>
                <a:r>
                  <a:rPr lang="en-IN" baseline="-25000" dirty="0" err="1" smtClean="0"/>
                  <a:t>A</a:t>
                </a:r>
                <a:r>
                  <a:rPr lang="en-IN" i="1" dirty="0" smtClean="0"/>
                  <a:t>) </a:t>
                </a:r>
                <a:r>
                  <a:rPr lang="en-IN" dirty="0" smtClean="0"/>
                  <a:t>solves </a:t>
                </a:r>
                <a:r>
                  <a:rPr lang="en-IN" dirty="0"/>
                  <a:t>the minimization problem.</a:t>
                </a:r>
                <a:br>
                  <a:rPr lang="en-IN" dirty="0"/>
                </a:b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43" t="-1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5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612</Words>
  <Application>Microsoft Office PowerPoint</Application>
  <PresentationFormat>Widescreen</PresentationFormat>
  <Paragraphs>121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Corbel</vt:lpstr>
      <vt:lpstr>Euphemia</vt:lpstr>
      <vt:lpstr>Lucida Calligraphy</vt:lpstr>
      <vt:lpstr>Nirmala UI Semilight</vt:lpstr>
      <vt:lpstr>Plantagenet Cherokee</vt:lpstr>
      <vt:lpstr>Wingdings</vt:lpstr>
      <vt:lpstr>Academic Literature 16x9</vt:lpstr>
      <vt:lpstr>Constrained optimization</vt:lpstr>
      <vt:lpstr>What is constrained optimization?</vt:lpstr>
      <vt:lpstr>Method 1 </vt:lpstr>
      <vt:lpstr>Method 2 – Lagrange Method</vt:lpstr>
      <vt:lpstr>Question</vt:lpstr>
      <vt:lpstr>Homework Problems</vt:lpstr>
      <vt:lpstr>Lagrange Method – Necessary Conditions </vt:lpstr>
      <vt:lpstr>Question</vt:lpstr>
      <vt:lpstr>Constrained Optimization – Sufficient Conditions I</vt:lpstr>
      <vt:lpstr>Determinant of 3 Vector Matrix</vt:lpstr>
      <vt:lpstr>Constrained Optimization – Sufficient Conditions II</vt:lpstr>
      <vt:lpstr>Example</vt:lpstr>
      <vt:lpstr>Envelope Theorem</vt:lpstr>
      <vt:lpstr>With inequality constraints</vt:lpstr>
      <vt:lpstr>Question</vt:lpstr>
      <vt:lpstr>Question</vt:lpstr>
      <vt:lpstr>Question</vt:lpstr>
      <vt:lpstr>Good Problems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2016-03-23T06:28:50Z</dcterms:created>
  <dcterms:modified xsi:type="dcterms:W3CDTF">2016-04-07T11:07:19Z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