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1"/>
  </p:notesMasterIdLst>
  <p:handoutMasterIdLst>
    <p:handoutMasterId r:id="rId32"/>
  </p:handoutMasterIdLst>
  <p:sldIdLst>
    <p:sldId id="282" r:id="rId3"/>
    <p:sldId id="256" r:id="rId4"/>
    <p:sldId id="257" r:id="rId5"/>
    <p:sldId id="281" r:id="rId6"/>
    <p:sldId id="283" r:id="rId7"/>
    <p:sldId id="258" r:id="rId8"/>
    <p:sldId id="259" r:id="rId9"/>
    <p:sldId id="273" r:id="rId10"/>
    <p:sldId id="274" r:id="rId11"/>
    <p:sldId id="284" r:id="rId12"/>
    <p:sldId id="261" r:id="rId13"/>
    <p:sldId id="262" r:id="rId14"/>
    <p:sldId id="260" r:id="rId15"/>
    <p:sldId id="275" r:id="rId16"/>
    <p:sldId id="263" r:id="rId17"/>
    <p:sldId id="276" r:id="rId18"/>
    <p:sldId id="264" r:id="rId19"/>
    <p:sldId id="266" r:id="rId20"/>
    <p:sldId id="267" r:id="rId21"/>
    <p:sldId id="277" r:id="rId22"/>
    <p:sldId id="278" r:id="rId23"/>
    <p:sldId id="279" r:id="rId24"/>
    <p:sldId id="268" r:id="rId25"/>
    <p:sldId id="271" r:id="rId26"/>
    <p:sldId id="269" r:id="rId27"/>
    <p:sldId id="285" r:id="rId28"/>
    <p:sldId id="272" r:id="rId29"/>
    <p:sldId id="280" r:id="rId3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>
      <p:cViewPr varScale="1">
        <p:scale>
          <a:sx n="71" d="100"/>
          <a:sy n="71" d="100"/>
        </p:scale>
        <p:origin x="618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3/31/2016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3/31/2016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43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35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105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3/31/2016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3/31/2016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3/31/2016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3/31/2016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3/31/2016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3/31/2016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3/31/2016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.in/webhp?sourceid=chrome-instant&amp;ion=1&amp;espv=2&amp;ie=UTF-8#q=plot+e%5E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Shivangi’s</a:t>
            </a:r>
            <a:r>
              <a:rPr lang="en-IN" dirty="0" smtClean="0"/>
              <a:t> Questions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z = x</a:t>
                </a:r>
                <a:r>
                  <a:rPr lang="en-IN" baseline="30000" dirty="0" smtClean="0"/>
                  <a:t>3</a:t>
                </a:r>
                <a:r>
                  <a:rPr lang="en-IN" dirty="0" smtClean="0"/>
                  <a:t>+ 3x</a:t>
                </a:r>
                <a:r>
                  <a:rPr lang="en-IN" baseline="30000" dirty="0" smtClean="0"/>
                  <a:t>2</a:t>
                </a:r>
                <a:r>
                  <a:rPr lang="en-IN" dirty="0" smtClean="0"/>
                  <a:t>y + 7y +9</a:t>
                </a:r>
              </a:p>
              <a:p>
                <a:r>
                  <a:rPr lang="en-IN" dirty="0" smtClean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IN" dirty="0" smtClean="0"/>
                  <a:t>?</a:t>
                </a:r>
              </a:p>
              <a:p>
                <a:r>
                  <a:rPr lang="en-IN" dirty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IN" dirty="0"/>
                  <a:t>?</a:t>
                </a:r>
              </a:p>
              <a:p>
                <a:r>
                  <a:rPr lang="en-IN" dirty="0" smtClean="0"/>
                  <a:t>What is </a:t>
                </a:r>
                <a:r>
                  <a:rPr lang="en-IN" dirty="0" err="1" smtClean="0"/>
                  <a:t>dz</a:t>
                </a:r>
                <a:r>
                  <a:rPr lang="en-IN" dirty="0" smtClean="0"/>
                  <a:t>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IN" dirty="0"/>
                      <m:t>x</m:t>
                    </m:r>
                    <m:r>
                      <m:rPr>
                        <m:nor/>
                      </m:rPr>
                      <a:rPr lang="en-IN" baseline="30000" dirty="0"/>
                      <m:t>3</m:t>
                    </m:r>
                    <m:r>
                      <m:rPr>
                        <m:nor/>
                      </m:rPr>
                      <a:rPr lang="en-IN" dirty="0"/>
                      <m:t>+ 3</m:t>
                    </m:r>
                    <m:r>
                      <m:rPr>
                        <m:nor/>
                      </m:rPr>
                      <a:rPr lang="en-IN" dirty="0"/>
                      <m:t>x</m:t>
                    </m:r>
                    <m:r>
                      <m:rPr>
                        <m:nor/>
                      </m:rPr>
                      <a:rPr lang="en-IN" baseline="30000" dirty="0"/>
                      <m:t>2</m:t>
                    </m:r>
                    <m:r>
                      <m:rPr>
                        <m:nor/>
                      </m:rPr>
                      <a:rPr lang="en-IN" dirty="0"/>
                      <m:t>y</m:t>
                    </m:r>
                    <m:r>
                      <m:rPr>
                        <m:nor/>
                      </m:rPr>
                      <a:rPr lang="en-IN" dirty="0"/>
                      <m:t> + 7</m:t>
                    </m:r>
                    <m:r>
                      <m:rPr>
                        <m:nor/>
                      </m:rPr>
                      <a:rPr lang="en-IN" dirty="0"/>
                      <m:t>y</m:t>
                    </m:r>
                    <m:r>
                      <m:rPr>
                        <m:nor/>
                      </m:rPr>
                      <a:rPr lang="en-IN" dirty="0"/>
                      <m:t> +9</m:t>
                    </m:r>
                  </m:oMath>
                </a14:m>
                <a:endParaRPr lang="en-IN" dirty="0"/>
              </a:p>
              <a:p>
                <a:r>
                  <a:rPr lang="en-IN" dirty="0" smtClean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f>
                          <m:fPr>
                            <m:type m:val="lin"/>
                            <m:ctrlPr>
                              <a:rPr lang="en-I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IN" dirty="0" smtClean="0"/>
                  <a:t>?</a:t>
                </a:r>
              </a:p>
              <a:p>
                <a:endParaRPr lang="en-IN" dirty="0" smtClean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3" t="-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Maxima and Minima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92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Convex Sets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 </a:t>
            </a:r>
            <a:r>
              <a:rPr lang="en-IN" b="1" dirty="0"/>
              <a:t>convex set</a:t>
            </a:r>
            <a:r>
              <a:rPr lang="en-IN" dirty="0"/>
              <a:t> is a </a:t>
            </a:r>
            <a:r>
              <a:rPr lang="en-IN" b="1" dirty="0"/>
              <a:t>set</a:t>
            </a:r>
            <a:r>
              <a:rPr lang="en-IN" dirty="0"/>
              <a:t> of points such that, given any two points </a:t>
            </a:r>
            <a:r>
              <a:rPr lang="en-IN" dirty="0" smtClean="0"/>
              <a:t>x, y </a:t>
            </a:r>
            <a:r>
              <a:rPr lang="en-IN" dirty="0"/>
              <a:t>in that </a:t>
            </a:r>
            <a:r>
              <a:rPr lang="en-IN" b="1" dirty="0"/>
              <a:t>set</a:t>
            </a:r>
            <a:r>
              <a:rPr lang="en-IN" dirty="0"/>
              <a:t>, the line </a:t>
            </a:r>
            <a:r>
              <a:rPr lang="en-IN" dirty="0" err="1" smtClean="0"/>
              <a:t>xy</a:t>
            </a:r>
            <a:r>
              <a:rPr lang="en-IN" dirty="0" smtClean="0"/>
              <a:t> </a:t>
            </a:r>
            <a:r>
              <a:rPr lang="en-IN" dirty="0"/>
              <a:t>joining them lies entirely within that </a:t>
            </a:r>
            <a:r>
              <a:rPr lang="en-IN" b="1" dirty="0" smtClean="0"/>
              <a:t>set</a:t>
            </a:r>
            <a:r>
              <a:rPr lang="en-IN" dirty="0" smtClean="0"/>
              <a:t>.</a:t>
            </a:r>
          </a:p>
          <a:p>
            <a:r>
              <a:rPr lang="en-IN" dirty="0" smtClean="0"/>
              <a:t>Intuitively</a:t>
            </a:r>
            <a:r>
              <a:rPr lang="en-IN" dirty="0"/>
              <a:t>, this means that the </a:t>
            </a:r>
            <a:r>
              <a:rPr lang="en-IN" b="1" dirty="0"/>
              <a:t>set</a:t>
            </a:r>
            <a:r>
              <a:rPr lang="en-IN" dirty="0"/>
              <a:t> is connected (so that you can pass between any two points without leaving </a:t>
            </a:r>
            <a:r>
              <a:rPr lang="en-IN" dirty="0" smtClean="0"/>
              <a:t>the </a:t>
            </a:r>
            <a:r>
              <a:rPr lang="en-IN" b="1" dirty="0" smtClean="0"/>
              <a:t>set</a:t>
            </a:r>
            <a:r>
              <a:rPr lang="en-IN" dirty="0"/>
              <a:t>) and has no dents in its perimeter.</a:t>
            </a:r>
          </a:p>
        </p:txBody>
      </p:sp>
      <p:pic>
        <p:nvPicPr>
          <p:cNvPr id="1028" name="Picture 4" descr="https://qph.is.quoracdn.net/main-qimg-1a2e970336dac247d79cf03abc8c727f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16" y="3890138"/>
            <a:ext cx="5937983" cy="27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Determinant of a Matrix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If a 2 by 2 matrix is this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N" dirty="0" smtClean="0"/>
              </a:p>
              <a:p>
                <a:r>
                  <a:rPr lang="en-IN" dirty="0" smtClean="0"/>
                  <a:t>The determinant of the matrix is denoted as </a:t>
                </a:r>
              </a:p>
              <a:p>
                <a:pPr marL="0" indent="0">
                  <a:buNone/>
                </a:pPr>
                <a:endParaRPr lang="en-IN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N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4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4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IN" sz="4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4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IN" sz="4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𝑐𝑏</m:t>
                      </m:r>
                    </m:oMath>
                  </m:oMathPara>
                </a14:m>
                <a:endParaRPr lang="en-IN" sz="4400" dirty="0" smtClean="0"/>
              </a:p>
              <a:p>
                <a:pPr lvl="0"/>
                <a:r>
                  <a:rPr lang="en-IN" dirty="0" smtClean="0">
                    <a:solidFill>
                      <a:prstClr val="white"/>
                    </a:solidFill>
                  </a:rPr>
                  <a:t>What is the determinant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</m:m>
                        <m:r>
                          <m:rPr>
                            <m:nor/>
                          </m:rPr>
                          <a:rPr lang="en-IN" dirty="0">
                            <a:solidFill>
                              <a:prstClr val="white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endParaRPr lang="en-IN" sz="4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510236" y="3861937"/>
            <a:ext cx="576064" cy="635478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510236" y="3849343"/>
            <a:ext cx="576064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65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Global maximum – Sufficient Condition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Suppose (x</a:t>
                </a:r>
                <a:r>
                  <a:rPr lang="en-IN" baseline="-25000" dirty="0" smtClean="0"/>
                  <a:t>0</a:t>
                </a:r>
                <a:r>
                  <a:rPr lang="en-IN" dirty="0" smtClean="0"/>
                  <a:t>, y</a:t>
                </a:r>
                <a:r>
                  <a:rPr lang="en-IN" baseline="-25000" dirty="0" smtClean="0"/>
                  <a:t>0</a:t>
                </a:r>
                <a:r>
                  <a:rPr lang="en-IN" dirty="0" smtClean="0"/>
                  <a:t>) is an interior stationary point for a twice continuously differentiable function (C</a:t>
                </a:r>
                <a:r>
                  <a:rPr lang="en-IN" baseline="30000" dirty="0" smtClean="0"/>
                  <a:t>2</a:t>
                </a:r>
                <a:r>
                  <a:rPr lang="en-IN" dirty="0" smtClean="0"/>
                  <a:t>) function f(x, y) defined in a convex set S in R</a:t>
                </a:r>
                <a:r>
                  <a:rPr lang="en-IN" baseline="30000" dirty="0" smtClean="0"/>
                  <a:t>2 </a:t>
                </a:r>
              </a:p>
              <a:p>
                <a:r>
                  <a:rPr lang="en-IN" dirty="0" smtClean="0"/>
                  <a:t>If for all (x, y) in 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0,  </m:t>
                      </m:r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IN" dirty="0" smtClean="0"/>
              </a:p>
              <a:p>
                <a:r>
                  <a:rPr lang="en-IN" dirty="0" smtClean="0"/>
                  <a:t>then (x</a:t>
                </a:r>
                <a:r>
                  <a:rPr lang="en-IN" baseline="-25000" dirty="0" smtClean="0"/>
                  <a:t>0</a:t>
                </a:r>
                <a:r>
                  <a:rPr lang="en-IN" dirty="0" smtClean="0"/>
                  <a:t>, y</a:t>
                </a:r>
                <a:r>
                  <a:rPr lang="en-IN" baseline="-25000" dirty="0" smtClean="0"/>
                  <a:t>0</a:t>
                </a:r>
                <a:r>
                  <a:rPr lang="en-IN" dirty="0" smtClean="0"/>
                  <a:t>) is a maximum for f(x, y) in S.</a:t>
                </a:r>
                <a:endParaRPr lang="en-IN" dirty="0"/>
              </a:p>
              <a:p>
                <a:pPr marL="0" indent="0">
                  <a:buNone/>
                </a:pPr>
                <a:endParaRPr lang="en-IN" dirty="0" smtClean="0"/>
              </a:p>
              <a:p>
                <a:endParaRPr lang="en-IN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3" t="-2000" r="-16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5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 2b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In the previous question, does maximum profit exist?</a:t>
                </a:r>
              </a:p>
              <a:p>
                <a:r>
                  <a:rPr lang="en-IN" dirty="0"/>
                  <a:t>A firm produces two different kinds </a:t>
                </a:r>
                <a:r>
                  <a:rPr lang="en-IN" i="1" dirty="0"/>
                  <a:t>A </a:t>
                </a:r>
                <a:r>
                  <a:rPr lang="en-IN" dirty="0"/>
                  <a:t>and </a:t>
                </a:r>
                <a:r>
                  <a:rPr lang="en-IN" i="1" dirty="0"/>
                  <a:t>B </a:t>
                </a:r>
                <a:r>
                  <a:rPr lang="en-IN" dirty="0"/>
                  <a:t>of a commodity. The daily cost of producing </a:t>
                </a:r>
                <a:r>
                  <a:rPr lang="en-IN" i="1" dirty="0"/>
                  <a:t>x </a:t>
                </a:r>
                <a:r>
                  <a:rPr lang="en-IN" dirty="0"/>
                  <a:t>units of </a:t>
                </a:r>
                <a:r>
                  <a:rPr lang="en-IN" i="1" dirty="0"/>
                  <a:t>A </a:t>
                </a:r>
                <a:r>
                  <a:rPr lang="en-IN" dirty="0"/>
                  <a:t>and </a:t>
                </a:r>
                <a:r>
                  <a:rPr lang="en-IN" i="1" dirty="0"/>
                  <a:t>y </a:t>
                </a:r>
                <a:r>
                  <a:rPr lang="en-IN" dirty="0"/>
                  <a:t>units of </a:t>
                </a:r>
                <a:r>
                  <a:rPr lang="en-IN" i="1" dirty="0"/>
                  <a:t>B </a:t>
                </a:r>
                <a:r>
                  <a:rPr lang="en-IN" dirty="0"/>
                  <a:t>is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 2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 dirty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+ 4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 dirty="0">
                        <a:latin typeface="Cambria Math" panose="02040503050406030204" pitchFamily="18" charset="0"/>
                      </a:rPr>
                      <m:t>− 40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− 20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+ 514</m:t>
                    </m:r>
                  </m:oMath>
                </a14:m>
                <a:r>
                  <a:rPr lang="en-IN" dirty="0"/>
                  <a:t/>
                </a:r>
                <a:br>
                  <a:rPr lang="en-IN" dirty="0"/>
                </a:br>
                <a:r>
                  <a:rPr lang="en-IN" dirty="0"/>
                  <a:t>Suppose that the firm sells all its output at a price per unit of $24 for </a:t>
                </a:r>
                <a:r>
                  <a:rPr lang="en-IN" i="1" dirty="0"/>
                  <a:t>A </a:t>
                </a:r>
                <a:r>
                  <a:rPr lang="en-IN" dirty="0"/>
                  <a:t>and $12 for </a:t>
                </a:r>
                <a:r>
                  <a:rPr lang="en-IN" i="1" dirty="0"/>
                  <a:t>B</a:t>
                </a:r>
                <a:r>
                  <a:rPr lang="en-IN" dirty="0"/>
                  <a:t>. </a:t>
                </a:r>
              </a:p>
              <a:p>
                <a:r>
                  <a:rPr lang="en-IN" dirty="0" smtClean="0"/>
                  <a:t>What are the levels of x and y?</a:t>
                </a:r>
              </a:p>
              <a:p>
                <a:r>
                  <a:rPr lang="en-IN" dirty="0" smtClean="0"/>
                  <a:t>What is the maximum profit?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3" t="-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7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Global minimum – Sufficient Condition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Suppose (x</a:t>
                </a:r>
                <a:r>
                  <a:rPr lang="en-IN" baseline="-25000" dirty="0" smtClean="0"/>
                  <a:t>0</a:t>
                </a:r>
                <a:r>
                  <a:rPr lang="en-IN" dirty="0" smtClean="0"/>
                  <a:t>, y</a:t>
                </a:r>
                <a:r>
                  <a:rPr lang="en-IN" baseline="-25000" dirty="0" smtClean="0"/>
                  <a:t>0</a:t>
                </a:r>
                <a:r>
                  <a:rPr lang="en-IN" dirty="0" smtClean="0"/>
                  <a:t>) is an interior stationary point for a twice continuously differentiable function (C</a:t>
                </a:r>
                <a:r>
                  <a:rPr lang="en-IN" baseline="30000" dirty="0" smtClean="0"/>
                  <a:t>2</a:t>
                </a:r>
                <a:r>
                  <a:rPr lang="en-IN" dirty="0" smtClean="0"/>
                  <a:t>) function f(x, y) defined in a convex set S in R</a:t>
                </a:r>
                <a:r>
                  <a:rPr lang="en-IN" baseline="30000" dirty="0" smtClean="0"/>
                  <a:t>2 </a:t>
                </a:r>
              </a:p>
              <a:p>
                <a:r>
                  <a:rPr lang="en-IN" dirty="0" smtClean="0"/>
                  <a:t>If for all (x, y) in 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0,  </m:t>
                      </m:r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IN" dirty="0" smtClean="0"/>
              </a:p>
              <a:p>
                <a:r>
                  <a:rPr lang="en-IN" dirty="0" smtClean="0"/>
                  <a:t>then (x</a:t>
                </a:r>
                <a:r>
                  <a:rPr lang="en-IN" baseline="-25000" dirty="0" smtClean="0"/>
                  <a:t>0</a:t>
                </a:r>
                <a:r>
                  <a:rPr lang="en-IN" dirty="0" smtClean="0"/>
                  <a:t>, y</a:t>
                </a:r>
                <a:r>
                  <a:rPr lang="en-IN" baseline="-25000" dirty="0" smtClean="0"/>
                  <a:t>0</a:t>
                </a:r>
                <a:r>
                  <a:rPr lang="en-IN" dirty="0" smtClean="0"/>
                  <a:t>) is a minimum for f(x, y) in S.</a:t>
                </a:r>
                <a:endParaRPr lang="en-IN" dirty="0"/>
              </a:p>
              <a:p>
                <a:pPr marL="0" indent="0">
                  <a:buNone/>
                </a:pPr>
                <a:endParaRPr lang="en-IN" dirty="0" smtClean="0"/>
              </a:p>
              <a:p>
                <a:endParaRPr lang="en-IN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3" t="-2000" r="-16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99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 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function f of two variables is given by </a:t>
            </a:r>
          </a:p>
          <a:p>
            <a:r>
              <a:rPr lang="en-IN" dirty="0" smtClean="0"/>
              <a:t>f(x</a:t>
            </a:r>
            <a:r>
              <a:rPr lang="en-IN" dirty="0"/>
              <a:t>, y) = </a:t>
            </a:r>
            <a:r>
              <a:rPr lang="en-IN" dirty="0" smtClean="0"/>
              <a:t>5x</a:t>
            </a:r>
            <a:r>
              <a:rPr lang="en-IN" baseline="30000" dirty="0" smtClean="0"/>
              <a:t>2</a:t>
            </a:r>
            <a:r>
              <a:rPr lang="en-IN" dirty="0" smtClean="0"/>
              <a:t> </a:t>
            </a:r>
            <a:r>
              <a:rPr lang="en-IN" dirty="0"/>
              <a:t>− 2xy + </a:t>
            </a:r>
            <a:r>
              <a:rPr lang="en-IN" dirty="0" smtClean="0"/>
              <a:t>2y</a:t>
            </a:r>
            <a:r>
              <a:rPr lang="en-IN" baseline="30000" dirty="0" smtClean="0"/>
              <a:t>2</a:t>
            </a:r>
            <a:r>
              <a:rPr lang="en-IN" dirty="0" smtClean="0"/>
              <a:t> </a:t>
            </a:r>
            <a:r>
              <a:rPr lang="en-IN" dirty="0"/>
              <a:t>− 4x − 10y + 5 for all x and y</a:t>
            </a:r>
            <a:r>
              <a:rPr lang="en-IN" dirty="0" smtClean="0"/>
              <a:t>.</a:t>
            </a:r>
          </a:p>
          <a:p>
            <a:r>
              <a:rPr lang="en-IN" dirty="0" smtClean="0"/>
              <a:t>What is the extreme point?</a:t>
            </a:r>
          </a:p>
          <a:p>
            <a:r>
              <a:rPr lang="en-IN" dirty="0" smtClean="0"/>
              <a:t>Is it a global max or global min or neither?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381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Local extrema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IN" dirty="0" smtClean="0"/>
                  <a:t>Suppose (x</a:t>
                </a:r>
                <a:r>
                  <a:rPr lang="en-IN" baseline="-25000" dirty="0"/>
                  <a:t>0</a:t>
                </a:r>
                <a:r>
                  <a:rPr lang="en-IN" dirty="0"/>
                  <a:t>, y</a:t>
                </a:r>
                <a:r>
                  <a:rPr lang="en-IN" baseline="-25000" dirty="0"/>
                  <a:t>0</a:t>
                </a:r>
                <a:r>
                  <a:rPr lang="en-IN" dirty="0"/>
                  <a:t>) is an interior stationary point for a twice continuously differentiable function (C</a:t>
                </a:r>
                <a:r>
                  <a:rPr lang="en-IN" baseline="30000" dirty="0"/>
                  <a:t>2</a:t>
                </a:r>
                <a:r>
                  <a:rPr lang="en-IN" dirty="0"/>
                  <a:t>) function f(x, y) defined in a convex set S in R</a:t>
                </a:r>
                <a:r>
                  <a:rPr lang="en-IN" baseline="30000" dirty="0"/>
                  <a:t>2 </a:t>
                </a:r>
              </a:p>
              <a:p>
                <a:r>
                  <a:rPr lang="en-IN" dirty="0"/>
                  <a:t>If for all (x, y) in 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dirty="0" smtClean="0">
                  <a:ea typeface="Cambria Math" panose="02040503050406030204" pitchFamily="18" charset="0"/>
                </a:endParaRPr>
              </a:p>
              <a:p>
                <a:r>
                  <a:rPr lang="en-IN" dirty="0"/>
                  <a:t>then (x</a:t>
                </a:r>
                <a:r>
                  <a:rPr lang="en-IN" baseline="-25000" dirty="0"/>
                  <a:t>0</a:t>
                </a:r>
                <a:r>
                  <a:rPr lang="en-IN" dirty="0"/>
                  <a:t>, y</a:t>
                </a:r>
                <a:r>
                  <a:rPr lang="en-IN" baseline="-25000" dirty="0"/>
                  <a:t>0</a:t>
                </a:r>
                <a:r>
                  <a:rPr lang="en-IN" dirty="0"/>
                  <a:t>) is a </a:t>
                </a:r>
                <a:r>
                  <a:rPr lang="en-IN" dirty="0" smtClean="0"/>
                  <a:t>local maximum for </a:t>
                </a:r>
                <a:r>
                  <a:rPr lang="en-IN" dirty="0"/>
                  <a:t>f(x, y) in S</a:t>
                </a:r>
                <a:r>
                  <a:rPr lang="en-IN" dirty="0" smtClean="0"/>
                  <a:t>.</a:t>
                </a:r>
              </a:p>
              <a:p>
                <a:r>
                  <a:rPr lang="en-IN" dirty="0"/>
                  <a:t>If for all (x, y) in 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   </m:t>
                      </m:r>
                      <m:d>
                        <m:dPr>
                          <m:begChr m:val="|"/>
                          <m:endChr m:val="|"/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IN" dirty="0"/>
              </a:p>
              <a:p>
                <a:r>
                  <a:rPr lang="en-IN" dirty="0"/>
                  <a:t>then (x</a:t>
                </a:r>
                <a:r>
                  <a:rPr lang="en-IN" baseline="-25000" dirty="0"/>
                  <a:t>0</a:t>
                </a:r>
                <a:r>
                  <a:rPr lang="en-IN" dirty="0"/>
                  <a:t>, y</a:t>
                </a:r>
                <a:r>
                  <a:rPr lang="en-IN" baseline="-25000" dirty="0"/>
                  <a:t>0</a:t>
                </a:r>
                <a:r>
                  <a:rPr lang="en-IN" dirty="0"/>
                  <a:t>) is a local minimum for f(x, y) in S.</a:t>
                </a:r>
              </a:p>
              <a:p>
                <a:pPr marL="0" indent="0">
                  <a:buNone/>
                </a:pPr>
                <a:endParaRPr lang="en-IN" dirty="0" smtClean="0"/>
              </a:p>
              <a:p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endParaRPr lang="en-IN" baseline="30000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00" t="-18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82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Saddle Point – Sufficient Condition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Suppose (x</a:t>
                </a:r>
                <a:r>
                  <a:rPr lang="en-IN" baseline="-25000" dirty="0"/>
                  <a:t>0</a:t>
                </a:r>
                <a:r>
                  <a:rPr lang="en-IN" dirty="0"/>
                  <a:t>, y</a:t>
                </a:r>
                <a:r>
                  <a:rPr lang="en-IN" baseline="-25000" dirty="0"/>
                  <a:t>0</a:t>
                </a:r>
                <a:r>
                  <a:rPr lang="en-IN" dirty="0"/>
                  <a:t>) is an interior stationary point for a twice continuously differentiable function (C</a:t>
                </a:r>
                <a:r>
                  <a:rPr lang="en-IN" baseline="30000" dirty="0"/>
                  <a:t>2</a:t>
                </a:r>
                <a:r>
                  <a:rPr lang="en-IN" dirty="0"/>
                  <a:t>) function f(x, y) defined in a convex set S in R</a:t>
                </a:r>
                <a:r>
                  <a:rPr lang="en-IN" baseline="30000" dirty="0"/>
                  <a:t>2 </a:t>
                </a:r>
              </a:p>
              <a:p>
                <a:r>
                  <a:rPr lang="en-IN" dirty="0"/>
                  <a:t>If for all (x, y) in 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dirty="0"/>
              </a:p>
              <a:p>
                <a:r>
                  <a:rPr lang="en-IN" dirty="0"/>
                  <a:t>then (x</a:t>
                </a:r>
                <a:r>
                  <a:rPr lang="en-IN" baseline="-25000" dirty="0"/>
                  <a:t>0</a:t>
                </a:r>
                <a:r>
                  <a:rPr lang="en-IN" dirty="0"/>
                  <a:t>, y</a:t>
                </a:r>
                <a:r>
                  <a:rPr lang="en-IN" baseline="-25000" dirty="0"/>
                  <a:t>0</a:t>
                </a:r>
                <a:r>
                  <a:rPr lang="en-IN" dirty="0"/>
                  <a:t>) is a </a:t>
                </a:r>
                <a:r>
                  <a:rPr lang="en-IN" dirty="0" smtClean="0"/>
                  <a:t>saddle point</a:t>
                </a: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endParaRPr lang="en-IN" baseline="30000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3" t="-2000" r="-16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7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Anything is possible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Suppose (x</a:t>
                </a:r>
                <a:r>
                  <a:rPr lang="en-IN" baseline="-25000" dirty="0"/>
                  <a:t>0</a:t>
                </a:r>
                <a:r>
                  <a:rPr lang="en-IN" dirty="0"/>
                  <a:t>, y</a:t>
                </a:r>
                <a:r>
                  <a:rPr lang="en-IN" baseline="-25000" dirty="0"/>
                  <a:t>0</a:t>
                </a:r>
                <a:r>
                  <a:rPr lang="en-IN" dirty="0"/>
                  <a:t>) is an interior stationary point for a twice continuously differentiable function (C</a:t>
                </a:r>
                <a:r>
                  <a:rPr lang="en-IN" baseline="30000" dirty="0"/>
                  <a:t>2</a:t>
                </a:r>
                <a:r>
                  <a:rPr lang="en-IN" dirty="0"/>
                  <a:t>) function f(x, y) defined in a convex set S in R</a:t>
                </a:r>
                <a:r>
                  <a:rPr lang="en-IN" baseline="30000" dirty="0"/>
                  <a:t>2 </a:t>
                </a:r>
              </a:p>
              <a:p>
                <a:r>
                  <a:rPr lang="en-IN" dirty="0"/>
                  <a:t>If for all (x, y) in 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dirty="0"/>
              </a:p>
              <a:p>
                <a:r>
                  <a:rPr lang="en-IN" dirty="0"/>
                  <a:t>then (x</a:t>
                </a:r>
                <a:r>
                  <a:rPr lang="en-IN" baseline="-25000" dirty="0"/>
                  <a:t>0</a:t>
                </a:r>
                <a:r>
                  <a:rPr lang="en-IN" dirty="0"/>
                  <a:t>, y</a:t>
                </a:r>
                <a:r>
                  <a:rPr lang="en-IN" baseline="-25000" dirty="0"/>
                  <a:t>0</a:t>
                </a:r>
                <a:r>
                  <a:rPr lang="en-IN" dirty="0"/>
                  <a:t>) </a:t>
                </a:r>
                <a:r>
                  <a:rPr lang="en-IN" dirty="0" smtClean="0"/>
                  <a:t>could be a local maximum, a local minimum or a saddle point</a:t>
                </a: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endParaRPr lang="en-IN" baseline="30000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3" t="-2000" r="-16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1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Multivariable 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 4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Let </a:t>
            </a:r>
            <a:r>
              <a:rPr lang="en-IN" i="1" dirty="0"/>
              <a:t>f </a:t>
            </a:r>
            <a:r>
              <a:rPr lang="en-IN" dirty="0"/>
              <a:t>be a function of two variables, given </a:t>
            </a:r>
            <a:r>
              <a:rPr lang="en-IN" dirty="0" smtClean="0"/>
              <a:t>by </a:t>
            </a:r>
            <a:r>
              <a:rPr lang="en-IN" i="1" dirty="0" smtClean="0"/>
              <a:t>f </a:t>
            </a:r>
            <a:r>
              <a:rPr lang="en-IN" i="1" dirty="0"/>
              <a:t>(x, y) </a:t>
            </a:r>
            <a:r>
              <a:rPr lang="en-IN" dirty="0"/>
              <a:t>= </a:t>
            </a:r>
            <a:r>
              <a:rPr lang="en-IN" i="1" dirty="0"/>
              <a:t>(x</a:t>
            </a:r>
            <a:r>
              <a:rPr lang="en-IN" baseline="30000" dirty="0"/>
              <a:t>2</a:t>
            </a:r>
            <a:r>
              <a:rPr lang="en-IN" dirty="0"/>
              <a:t> − </a:t>
            </a:r>
            <a:r>
              <a:rPr lang="en-IN" i="1" dirty="0" err="1"/>
              <a:t>axy</a:t>
            </a:r>
            <a:r>
              <a:rPr lang="en-IN" i="1" dirty="0"/>
              <a:t>)</a:t>
            </a:r>
            <a:r>
              <a:rPr lang="en-IN" i="1" dirty="0" err="1"/>
              <a:t>e</a:t>
            </a:r>
            <a:r>
              <a:rPr lang="en-IN" i="1" baseline="30000" dirty="0" err="1"/>
              <a:t>y</a:t>
            </a: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where </a:t>
            </a:r>
            <a:r>
              <a:rPr lang="en-IN" i="1" dirty="0"/>
              <a:t>a </a:t>
            </a:r>
            <a:r>
              <a:rPr lang="en-IN" i="1" dirty="0" smtClean="0"/>
              <a:t>≠</a:t>
            </a:r>
            <a:r>
              <a:rPr lang="en-IN" dirty="0" smtClean="0"/>
              <a:t> </a:t>
            </a:r>
            <a:r>
              <a:rPr lang="en-IN" dirty="0"/>
              <a:t>0 is a constant. </a:t>
            </a:r>
            <a:endParaRPr lang="en-IN" dirty="0" smtClean="0"/>
          </a:p>
          <a:p>
            <a:r>
              <a:rPr lang="en-IN" dirty="0" err="1" smtClean="0"/>
              <a:t>Sidenote</a:t>
            </a:r>
            <a:r>
              <a:rPr lang="en-IN" dirty="0" smtClean="0"/>
              <a:t>: </a:t>
            </a:r>
            <a:r>
              <a:rPr lang="en-IN" dirty="0" err="1" smtClean="0"/>
              <a:t>e</a:t>
            </a:r>
            <a:r>
              <a:rPr lang="en-IN" baseline="30000" dirty="0" err="1" smtClean="0"/>
              <a:t>y</a:t>
            </a:r>
            <a:r>
              <a:rPr lang="en-IN" dirty="0" smtClean="0"/>
              <a:t> </a:t>
            </a:r>
            <a:r>
              <a:rPr lang="en-IN" dirty="0" smtClean="0">
                <a:sym typeface="Wingdings" panose="05000000000000000000" pitchFamily="2" charset="2"/>
              </a:rPr>
              <a:t> </a:t>
            </a:r>
            <a:r>
              <a:rPr lang="en-IN" dirty="0" smtClean="0"/>
              <a:t>0 </a:t>
            </a:r>
            <a:r>
              <a:rPr lang="en-IN" dirty="0" smtClean="0"/>
              <a:t>at y </a:t>
            </a:r>
            <a:r>
              <a:rPr lang="en-IN" dirty="0" smtClean="0">
                <a:sym typeface="Wingdings" panose="05000000000000000000" pitchFamily="2" charset="2"/>
              </a:rPr>
              <a:t> </a:t>
            </a:r>
            <a:r>
              <a:rPr lang="en-IN" dirty="0" smtClean="0"/>
              <a:t>-</a:t>
            </a:r>
            <a:r>
              <a:rPr lang="en-IN" dirty="0" smtClean="0">
                <a:latin typeface="Calibri Light" panose="020F0302020204030204" pitchFamily="34" charset="0"/>
              </a:rPr>
              <a:t>∞. Deva: See </a:t>
            </a:r>
            <a:r>
              <a:rPr lang="en-IN" dirty="0" smtClean="0">
                <a:latin typeface="Calibri Light" panose="020F0302020204030204" pitchFamily="34" charset="0"/>
                <a:hlinkClick r:id="rId2"/>
              </a:rPr>
              <a:t>this</a:t>
            </a:r>
            <a:endParaRPr lang="en-IN" dirty="0" smtClean="0"/>
          </a:p>
          <a:p>
            <a:r>
              <a:rPr lang="en-IN" dirty="0" smtClean="0"/>
              <a:t>Find </a:t>
            </a:r>
            <a:r>
              <a:rPr lang="en-IN" dirty="0"/>
              <a:t>the stationary points of </a:t>
            </a:r>
            <a:r>
              <a:rPr lang="en-IN" i="1" dirty="0" smtClean="0"/>
              <a:t>f</a:t>
            </a:r>
          </a:p>
          <a:p>
            <a:r>
              <a:rPr lang="en-IN" dirty="0" smtClean="0"/>
              <a:t>Decide </a:t>
            </a:r>
            <a:r>
              <a:rPr lang="en-IN" dirty="0"/>
              <a:t>for each of them if </a:t>
            </a:r>
            <a:r>
              <a:rPr lang="en-IN" dirty="0" smtClean="0"/>
              <a:t>it is </a:t>
            </a:r>
            <a:r>
              <a:rPr lang="en-IN" dirty="0"/>
              <a:t>a local maximum point, a local minimum point or a saddle point.</a:t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53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 5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/>
              <a:t>A firm produces and sells a product in two separate markets. When the price in market </a:t>
            </a:r>
            <a:r>
              <a:rPr lang="en-IN" i="1" dirty="0"/>
              <a:t>A </a:t>
            </a:r>
            <a:r>
              <a:rPr lang="en-IN" dirty="0"/>
              <a:t>is </a:t>
            </a:r>
            <a:r>
              <a:rPr lang="en-IN" i="1" dirty="0" smtClean="0"/>
              <a:t>p </a:t>
            </a:r>
            <a:r>
              <a:rPr lang="en-IN" dirty="0" smtClean="0"/>
              <a:t>per </a:t>
            </a:r>
            <a:r>
              <a:rPr lang="en-IN" dirty="0"/>
              <a:t>ton, and the price in market </a:t>
            </a:r>
            <a:r>
              <a:rPr lang="en-IN" i="1" dirty="0"/>
              <a:t>B </a:t>
            </a:r>
            <a:r>
              <a:rPr lang="en-IN" dirty="0"/>
              <a:t>is </a:t>
            </a:r>
            <a:r>
              <a:rPr lang="en-IN" i="1" dirty="0"/>
              <a:t>q </a:t>
            </a:r>
            <a:r>
              <a:rPr lang="en-IN" dirty="0"/>
              <a:t>per ton, the demand in tons per week in the two markets</a:t>
            </a:r>
            <a:br>
              <a:rPr lang="en-IN" dirty="0"/>
            </a:br>
            <a:r>
              <a:rPr lang="en-IN" dirty="0"/>
              <a:t>are, respectively</a:t>
            </a:r>
            <a:r>
              <a:rPr lang="en-IN" dirty="0" smtClean="0"/>
              <a:t>,</a:t>
            </a:r>
          </a:p>
          <a:p>
            <a:r>
              <a:rPr lang="en-IN" i="1" dirty="0" smtClean="0"/>
              <a:t>Q</a:t>
            </a:r>
            <a:r>
              <a:rPr lang="en-IN" i="1" baseline="-25000" dirty="0" smtClean="0"/>
              <a:t>A</a:t>
            </a:r>
            <a:r>
              <a:rPr lang="en-IN" i="1" dirty="0" smtClean="0"/>
              <a:t> </a:t>
            </a:r>
            <a:r>
              <a:rPr lang="en-IN" dirty="0"/>
              <a:t>= </a:t>
            </a:r>
            <a:r>
              <a:rPr lang="en-IN" i="1" dirty="0"/>
              <a:t>a </a:t>
            </a:r>
            <a:r>
              <a:rPr lang="en-IN" dirty="0"/>
              <a:t>− </a:t>
            </a:r>
            <a:r>
              <a:rPr lang="en-IN" i="1" dirty="0" err="1"/>
              <a:t>bp</a:t>
            </a:r>
            <a:r>
              <a:rPr lang="en-IN" i="1" dirty="0"/>
              <a:t>, Q</a:t>
            </a:r>
            <a:r>
              <a:rPr lang="en-IN" i="1" baseline="-25000" dirty="0"/>
              <a:t>B</a:t>
            </a:r>
            <a:r>
              <a:rPr lang="en-IN" i="1" dirty="0"/>
              <a:t> </a:t>
            </a:r>
            <a:r>
              <a:rPr lang="en-IN" dirty="0"/>
              <a:t>= </a:t>
            </a:r>
            <a:r>
              <a:rPr lang="en-IN" i="1" dirty="0"/>
              <a:t>c </a:t>
            </a:r>
            <a:r>
              <a:rPr lang="en-IN" dirty="0"/>
              <a:t>− </a:t>
            </a:r>
            <a:r>
              <a:rPr lang="en-IN" i="1" dirty="0" err="1" smtClean="0"/>
              <a:t>dq</a:t>
            </a:r>
            <a:endParaRPr lang="en-IN" i="1" dirty="0" smtClean="0"/>
          </a:p>
          <a:p>
            <a:r>
              <a:rPr lang="en-IN" dirty="0" smtClean="0"/>
              <a:t>The </a:t>
            </a:r>
            <a:r>
              <a:rPr lang="en-IN" dirty="0"/>
              <a:t>cost function is </a:t>
            </a:r>
            <a:r>
              <a:rPr lang="en-IN" i="1" dirty="0"/>
              <a:t>C(Q</a:t>
            </a:r>
            <a:r>
              <a:rPr lang="en-IN" i="1" baseline="-25000" dirty="0"/>
              <a:t>A</a:t>
            </a:r>
            <a:r>
              <a:rPr lang="en-IN" i="1" dirty="0"/>
              <a:t>, Q</a:t>
            </a:r>
            <a:r>
              <a:rPr lang="en-IN" i="1" baseline="-25000" dirty="0"/>
              <a:t>B</a:t>
            </a:r>
            <a:r>
              <a:rPr lang="en-IN" i="1" dirty="0"/>
              <a:t>) </a:t>
            </a:r>
            <a:r>
              <a:rPr lang="en-IN" dirty="0"/>
              <a:t>= </a:t>
            </a:r>
            <a:r>
              <a:rPr lang="en-IN" i="1" dirty="0"/>
              <a:t>α </a:t>
            </a:r>
            <a:r>
              <a:rPr lang="en-IN" dirty="0"/>
              <a:t>+ </a:t>
            </a:r>
            <a:r>
              <a:rPr lang="el-GR" i="1" dirty="0" smtClean="0">
                <a:latin typeface="Calibri" panose="020F0502020204030204" pitchFamily="34" charset="0"/>
              </a:rPr>
              <a:t>β</a:t>
            </a:r>
            <a:r>
              <a:rPr lang="en-IN" i="1" dirty="0" smtClean="0"/>
              <a:t>(Q</a:t>
            </a:r>
            <a:r>
              <a:rPr lang="en-IN" i="1" baseline="-25000" dirty="0" smtClean="0"/>
              <a:t>A</a:t>
            </a:r>
            <a:r>
              <a:rPr lang="en-IN" i="1" dirty="0" smtClean="0"/>
              <a:t> </a:t>
            </a:r>
            <a:r>
              <a:rPr lang="en-IN" dirty="0"/>
              <a:t>+ </a:t>
            </a:r>
            <a:r>
              <a:rPr lang="en-IN" i="1" dirty="0"/>
              <a:t>Q</a:t>
            </a:r>
            <a:r>
              <a:rPr lang="en-IN" i="1" baseline="-25000" dirty="0"/>
              <a:t>B</a:t>
            </a:r>
            <a:r>
              <a:rPr lang="en-IN" i="1" dirty="0"/>
              <a:t>)</a:t>
            </a:r>
            <a:r>
              <a:rPr lang="en-IN" dirty="0"/>
              <a:t>, and all constants are positive</a:t>
            </a:r>
            <a:r>
              <a:rPr lang="en-IN" dirty="0" smtClean="0"/>
              <a:t>.</a:t>
            </a:r>
          </a:p>
          <a:p>
            <a:r>
              <a:rPr lang="en-IN" dirty="0" smtClean="0"/>
              <a:t>Find </a:t>
            </a:r>
            <a:r>
              <a:rPr lang="en-IN" dirty="0"/>
              <a:t>the firm’s profit </a:t>
            </a:r>
            <a:r>
              <a:rPr lang="en-IN" i="1" dirty="0"/>
              <a:t>π </a:t>
            </a:r>
            <a:r>
              <a:rPr lang="en-IN" dirty="0"/>
              <a:t>as a function of the prices </a:t>
            </a:r>
            <a:r>
              <a:rPr lang="en-IN" i="1" dirty="0"/>
              <a:t>p </a:t>
            </a:r>
            <a:r>
              <a:rPr lang="en-IN" dirty="0"/>
              <a:t>and </a:t>
            </a:r>
            <a:r>
              <a:rPr lang="en-IN" i="1" dirty="0"/>
              <a:t>q</a:t>
            </a:r>
            <a:r>
              <a:rPr lang="en-IN" dirty="0"/>
              <a:t>, and then find the pair </a:t>
            </a:r>
            <a:r>
              <a:rPr lang="en-IN" i="1" dirty="0"/>
              <a:t>(p</a:t>
            </a:r>
            <a:r>
              <a:rPr lang="en-IN" dirty="0"/>
              <a:t>∗</a:t>
            </a:r>
            <a:r>
              <a:rPr lang="en-IN" i="1" dirty="0"/>
              <a:t>, q</a:t>
            </a:r>
            <a:r>
              <a:rPr lang="en-IN" dirty="0"/>
              <a:t>∗</a:t>
            </a:r>
            <a:r>
              <a:rPr lang="en-IN" i="1" dirty="0" smtClean="0"/>
              <a:t>)</a:t>
            </a:r>
            <a:r>
              <a:rPr lang="en-IN" dirty="0"/>
              <a:t> </a:t>
            </a:r>
            <a:r>
              <a:rPr lang="en-IN" dirty="0" smtClean="0"/>
              <a:t>that </a:t>
            </a:r>
            <a:r>
              <a:rPr lang="en-IN" dirty="0"/>
              <a:t>maximizes profits</a:t>
            </a:r>
            <a:r>
              <a:rPr lang="en-IN" dirty="0" smtClean="0"/>
              <a:t>.</a:t>
            </a:r>
          </a:p>
          <a:p>
            <a:r>
              <a:rPr lang="en-IN" dirty="0" smtClean="0"/>
              <a:t>Suppose </a:t>
            </a:r>
            <a:r>
              <a:rPr lang="en-IN" dirty="0"/>
              <a:t>it becomes unlawful to discriminate by price, so that the firm must charge the </a:t>
            </a:r>
            <a:r>
              <a:rPr lang="en-IN" dirty="0" smtClean="0"/>
              <a:t>same price </a:t>
            </a:r>
            <a:r>
              <a:rPr lang="en-IN" dirty="0"/>
              <a:t>in the two markets. What price </a:t>
            </a:r>
            <a:r>
              <a:rPr lang="en-IN" i="1" dirty="0" smtClean="0"/>
              <a:t>p</a:t>
            </a:r>
            <a:r>
              <a:rPr lang="en-IN" dirty="0" smtClean="0"/>
              <a:t> </a:t>
            </a:r>
            <a:r>
              <a:rPr lang="en-IN" dirty="0"/>
              <a:t>will now maximize profits</a:t>
            </a:r>
            <a:r>
              <a:rPr lang="en-IN" dirty="0" smtClean="0"/>
              <a:t>?</a:t>
            </a:r>
          </a:p>
          <a:p>
            <a:r>
              <a:rPr lang="en-IN" dirty="0" smtClean="0"/>
              <a:t>In </a:t>
            </a:r>
            <a:r>
              <a:rPr lang="en-IN" dirty="0"/>
              <a:t>the case </a:t>
            </a:r>
            <a:r>
              <a:rPr lang="en-IN" i="1" dirty="0"/>
              <a:t>β </a:t>
            </a:r>
            <a:r>
              <a:rPr lang="en-IN" dirty="0"/>
              <a:t>= 0, find the firm’s loss of profit if it has to charge the same price in </a:t>
            </a:r>
            <a:r>
              <a:rPr lang="en-IN" dirty="0" smtClean="0"/>
              <a:t>both markets</a:t>
            </a:r>
            <a:r>
              <a:rPr lang="en-IN" dirty="0"/>
              <a:t>. Comment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80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Homework Problem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Questions 4 and 5 page 481 from the </a:t>
            </a:r>
            <a:r>
              <a:rPr lang="en-IN" dirty="0" smtClean="0"/>
              <a:t>book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00110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Problem with n-variables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</a:t>
            </a:r>
            <a:r>
              <a:rPr lang="en-IN" dirty="0"/>
              <a:t>following </a:t>
            </a:r>
            <a:r>
              <a:rPr lang="en-IN" dirty="0" smtClean="0"/>
              <a:t>function </a:t>
            </a:r>
            <a:r>
              <a:rPr lang="en-IN" dirty="0"/>
              <a:t>has a </a:t>
            </a:r>
            <a:r>
              <a:rPr lang="en-IN" dirty="0" smtClean="0"/>
              <a:t>minimum point</a:t>
            </a:r>
            <a:r>
              <a:rPr lang="en-IN" dirty="0"/>
              <a:t>. Find it</a:t>
            </a:r>
            <a:r>
              <a:rPr lang="en-IN" dirty="0" smtClean="0"/>
              <a:t>.</a:t>
            </a:r>
            <a:endParaRPr lang="en-IN" dirty="0"/>
          </a:p>
          <a:p>
            <a:r>
              <a:rPr lang="en-IN" i="1" dirty="0" smtClean="0"/>
              <a:t>f </a:t>
            </a:r>
            <a:r>
              <a:rPr lang="en-IN" i="1" dirty="0"/>
              <a:t>(x, y, z) </a:t>
            </a:r>
            <a:r>
              <a:rPr lang="en-IN" dirty="0"/>
              <a:t>= 3 − </a:t>
            </a:r>
            <a:r>
              <a:rPr lang="en-IN" i="1" dirty="0"/>
              <a:t>x</a:t>
            </a:r>
            <a:r>
              <a:rPr lang="en-IN" baseline="30000" dirty="0"/>
              <a:t>2</a:t>
            </a:r>
            <a:r>
              <a:rPr lang="en-IN" dirty="0"/>
              <a:t> − 2</a:t>
            </a:r>
            <a:r>
              <a:rPr lang="en-IN" i="1" dirty="0"/>
              <a:t>y</a:t>
            </a:r>
            <a:r>
              <a:rPr lang="en-IN" baseline="30000" dirty="0"/>
              <a:t>2</a:t>
            </a:r>
            <a:r>
              <a:rPr lang="en-IN" dirty="0"/>
              <a:t> − 3</a:t>
            </a:r>
            <a:r>
              <a:rPr lang="en-IN" i="1" dirty="0"/>
              <a:t>z</a:t>
            </a:r>
            <a:r>
              <a:rPr lang="en-IN" baseline="30000" dirty="0"/>
              <a:t>2</a:t>
            </a:r>
            <a:r>
              <a:rPr lang="en-IN" dirty="0"/>
              <a:t> − 2</a:t>
            </a:r>
            <a:r>
              <a:rPr lang="en-IN" i="1" dirty="0"/>
              <a:t>xy </a:t>
            </a:r>
            <a:r>
              <a:rPr lang="en-IN" dirty="0"/>
              <a:t>− 2</a:t>
            </a:r>
            <a:r>
              <a:rPr lang="en-IN" i="1" dirty="0"/>
              <a:t>xz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3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Extreme point</a:t>
            </a:r>
            <a:endParaRPr lang="en-IN" dirty="0"/>
          </a:p>
        </p:txBody>
      </p:sp>
      <p:pic>
        <p:nvPicPr>
          <p:cNvPr id="2050" name="Picture 2" descr="http://cnx.org/resources/a534e52fae8b2f183d472456e4a363fd324ec41d/CNX_Calc_Figure_14_02_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64" y="1628800"/>
            <a:ext cx="5040560" cy="51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7246540" y="2204864"/>
            <a:ext cx="2520280" cy="64807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10836" y="1916832"/>
            <a:ext cx="75557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dirty="0" smtClean="0"/>
              <a:t>z</a:t>
            </a:r>
            <a:r>
              <a:rPr lang="en-IN" sz="2400" baseline="-25000" dirty="0" smtClean="0"/>
              <a:t>1</a:t>
            </a:r>
            <a:endParaRPr lang="en-IN" sz="2400" baseline="-25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950396" y="2962996"/>
            <a:ext cx="3816424" cy="79940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10836" y="2674964"/>
            <a:ext cx="75557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dirty="0" smtClean="0"/>
              <a:t>z</a:t>
            </a:r>
            <a:r>
              <a:rPr lang="en-IN" sz="2400" baseline="-25000" dirty="0" smtClean="0"/>
              <a:t>2</a:t>
            </a:r>
            <a:endParaRPr lang="en-IN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9406780" y="3861048"/>
            <a:ext cx="187220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dirty="0" smtClean="0"/>
              <a:t>Ranking of  z values possible</a:t>
            </a:r>
          </a:p>
          <a:p>
            <a:pPr>
              <a:lnSpc>
                <a:spcPct val="90000"/>
              </a:lnSpc>
            </a:pPr>
            <a:r>
              <a:rPr lang="en-IN" sz="2400" dirty="0" smtClean="0"/>
              <a:t>=&gt; </a:t>
            </a:r>
          </a:p>
          <a:p>
            <a:pPr>
              <a:lnSpc>
                <a:spcPct val="90000"/>
              </a:lnSpc>
            </a:pPr>
            <a:r>
              <a:rPr lang="en-IN" sz="2400" dirty="0" smtClean="0"/>
              <a:t>Max and Min exist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9461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Extreme Value Theorem – </a:t>
            </a:r>
            <a:br>
              <a:rPr lang="en-IN" dirty="0" smtClean="0"/>
            </a:br>
            <a:r>
              <a:rPr lang="en-IN" dirty="0" smtClean="0"/>
              <a:t>for your knowledge only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Suppose </a:t>
                </a:r>
              </a:p>
              <a:p>
                <a:pPr lvl="1"/>
                <a:r>
                  <a:rPr lang="en-IN" dirty="0" smtClean="0"/>
                  <a:t>f(x, y) is continuous throughout</a:t>
                </a:r>
              </a:p>
              <a:p>
                <a:pPr lvl="1"/>
                <a:r>
                  <a:rPr lang="en-IN" dirty="0" smtClean="0"/>
                  <a:t>a non-empty set S,</a:t>
                </a:r>
              </a:p>
              <a:p>
                <a:pPr lvl="1"/>
                <a:r>
                  <a:rPr lang="en-IN" dirty="0" smtClean="0"/>
                  <a:t>closed set S and </a:t>
                </a:r>
              </a:p>
              <a:p>
                <a:pPr lvl="1"/>
                <a:r>
                  <a:rPr lang="en-IN" dirty="0" smtClean="0"/>
                  <a:t>bounded set S in the plane</a:t>
                </a:r>
              </a:p>
              <a:p>
                <a:r>
                  <a:rPr lang="en-IN" dirty="0" smtClean="0"/>
                  <a:t>Then </a:t>
                </a:r>
                <a:endParaRPr lang="en-IN" dirty="0"/>
              </a:p>
              <a:p>
                <a:pPr lvl="1"/>
                <a:r>
                  <a:rPr lang="en-IN" dirty="0" smtClean="0"/>
                  <a:t>there exists a point (a, b) in S where f has a minimum and a point (c, d) in S where f has a maximum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∀  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3" t="-2000" r="-10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4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Useful Result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 smtClean="0"/>
                  <a:t>Suppose </a:t>
                </a:r>
                <a:r>
                  <a:rPr lang="en-IN" i="1" dirty="0"/>
                  <a:t>f (</a:t>
                </a:r>
                <a:r>
                  <a:rPr lang="en-IN" b="1" dirty="0"/>
                  <a:t>x</a:t>
                </a:r>
                <a:r>
                  <a:rPr lang="en-IN" i="1" dirty="0"/>
                  <a:t>) </a:t>
                </a:r>
                <a:r>
                  <a:rPr lang="en-IN" dirty="0"/>
                  <a:t>= </a:t>
                </a:r>
                <a:r>
                  <a:rPr lang="en-IN" i="1" dirty="0"/>
                  <a:t>f (x</a:t>
                </a:r>
                <a:r>
                  <a:rPr lang="en-IN" baseline="-25000" dirty="0"/>
                  <a:t>1</a:t>
                </a:r>
                <a:r>
                  <a:rPr lang="en-IN" i="1" dirty="0"/>
                  <a:t>, . . . , </a:t>
                </a:r>
                <a:r>
                  <a:rPr lang="en-IN" i="1" dirty="0" err="1"/>
                  <a:t>x</a:t>
                </a:r>
                <a:r>
                  <a:rPr lang="en-IN" i="1" baseline="-25000" dirty="0" err="1"/>
                  <a:t>n</a:t>
                </a:r>
                <a:r>
                  <a:rPr lang="en-IN" i="1" dirty="0"/>
                  <a:t>) </a:t>
                </a:r>
                <a:r>
                  <a:rPr lang="en-IN" dirty="0"/>
                  <a:t>is defined over a set </a:t>
                </a:r>
                <a:r>
                  <a:rPr lang="en-IN" i="1" dirty="0"/>
                  <a:t>S </a:t>
                </a:r>
                <a:r>
                  <a:rPr lang="en-IN" dirty="0"/>
                  <a:t>in </a:t>
                </a:r>
                <a:r>
                  <a:rPr lang="en-IN" dirty="0" smtClean="0"/>
                  <a:t>R</a:t>
                </a:r>
                <a:r>
                  <a:rPr lang="en-IN" i="1" baseline="30000" dirty="0" smtClean="0"/>
                  <a:t>n</a:t>
                </a:r>
                <a:r>
                  <a:rPr lang="en-IN" dirty="0"/>
                  <a:t>, let </a:t>
                </a:r>
                <a:r>
                  <a:rPr lang="en-IN" i="1" dirty="0"/>
                  <a:t>F </a:t>
                </a:r>
                <a:r>
                  <a:rPr lang="en-IN" dirty="0"/>
                  <a:t>be a </a:t>
                </a:r>
                <a:r>
                  <a:rPr lang="en-IN" dirty="0" smtClean="0"/>
                  <a:t>function of </a:t>
                </a:r>
                <a:r>
                  <a:rPr lang="en-IN" dirty="0"/>
                  <a:t>one variable defined over the range of </a:t>
                </a:r>
                <a:r>
                  <a:rPr lang="en-IN" i="1" dirty="0"/>
                  <a:t>f </a:t>
                </a:r>
                <a:r>
                  <a:rPr lang="en-IN" dirty="0"/>
                  <a:t>, and let </a:t>
                </a:r>
                <a:r>
                  <a:rPr lang="en-IN" b="1" dirty="0"/>
                  <a:t>c </a:t>
                </a:r>
                <a:r>
                  <a:rPr lang="en-IN" dirty="0"/>
                  <a:t>be a point in </a:t>
                </a:r>
                <a:r>
                  <a:rPr lang="en-IN" i="1" dirty="0"/>
                  <a:t>S</a:t>
                </a:r>
                <a:r>
                  <a:rPr lang="en-IN" dirty="0"/>
                  <a:t>. Define </a:t>
                </a:r>
                <a:r>
                  <a:rPr lang="en-IN" i="1" dirty="0" smtClean="0"/>
                  <a:t>g </a:t>
                </a:r>
                <a:r>
                  <a:rPr lang="en-IN" dirty="0" smtClean="0"/>
                  <a:t>over </a:t>
                </a:r>
                <a:r>
                  <a:rPr lang="en-IN" i="1" dirty="0"/>
                  <a:t>S </a:t>
                </a:r>
                <a:r>
                  <a:rPr lang="en-IN" dirty="0" smtClean="0"/>
                  <a:t>by </a:t>
                </a:r>
                <a:r>
                  <a:rPr lang="en-IN" i="1" dirty="0" smtClean="0"/>
                  <a:t>g(</a:t>
                </a:r>
                <a:r>
                  <a:rPr lang="en-IN" b="1" dirty="0" smtClean="0"/>
                  <a:t>x</a:t>
                </a:r>
                <a:r>
                  <a:rPr lang="en-IN" i="1" dirty="0"/>
                  <a:t>) </a:t>
                </a:r>
                <a:r>
                  <a:rPr lang="en-IN" dirty="0"/>
                  <a:t>= </a:t>
                </a:r>
                <a:r>
                  <a:rPr lang="en-IN" i="1" dirty="0"/>
                  <a:t>F(f (</a:t>
                </a:r>
                <a:r>
                  <a:rPr lang="en-IN" b="1" dirty="0"/>
                  <a:t>x</a:t>
                </a:r>
                <a:r>
                  <a:rPr lang="en-IN" i="1" dirty="0" smtClean="0"/>
                  <a:t>))</a:t>
                </a:r>
                <a:r>
                  <a:rPr lang="en-IN" dirty="0" smtClean="0"/>
                  <a:t>. Then:</a:t>
                </a:r>
              </a:p>
              <a:p>
                <a:r>
                  <a:rPr lang="en-IN" dirty="0" smtClean="0"/>
                  <a:t>If </a:t>
                </a:r>
                <a:r>
                  <a:rPr lang="en-IN" i="1" dirty="0"/>
                  <a:t>F </a:t>
                </a:r>
                <a:r>
                  <a:rPr lang="en-IN" dirty="0"/>
                  <a:t>is increasing and </a:t>
                </a:r>
                <a:r>
                  <a:rPr lang="en-IN" b="1" dirty="0"/>
                  <a:t>c </a:t>
                </a:r>
                <a:r>
                  <a:rPr lang="en-IN" dirty="0"/>
                  <a:t>maximizes (minimizes) </a:t>
                </a:r>
                <a:r>
                  <a:rPr lang="en-IN" i="1" dirty="0"/>
                  <a:t>f </a:t>
                </a:r>
                <a:r>
                  <a:rPr lang="en-IN" dirty="0"/>
                  <a:t>over </a:t>
                </a:r>
                <a:r>
                  <a:rPr lang="en-IN" i="1" dirty="0"/>
                  <a:t>S</a:t>
                </a:r>
                <a:r>
                  <a:rPr lang="en-IN" dirty="0"/>
                  <a:t>, then </a:t>
                </a:r>
                <a:r>
                  <a:rPr lang="en-IN" b="1" dirty="0"/>
                  <a:t>c </a:t>
                </a:r>
                <a:r>
                  <a:rPr lang="en-IN" dirty="0"/>
                  <a:t>also maximizes (minimizes) </a:t>
                </a:r>
                <a:r>
                  <a:rPr lang="en-IN" i="1" dirty="0"/>
                  <a:t>g </a:t>
                </a:r>
                <a:r>
                  <a:rPr lang="en-IN" dirty="0"/>
                  <a:t>over </a:t>
                </a:r>
                <a:r>
                  <a:rPr lang="en-IN" i="1" dirty="0"/>
                  <a:t>S</a:t>
                </a:r>
                <a:r>
                  <a:rPr lang="en-IN" dirty="0" smtClean="0"/>
                  <a:t>.</a:t>
                </a:r>
              </a:p>
              <a:p>
                <a:r>
                  <a:rPr lang="en-IN" dirty="0" smtClean="0"/>
                  <a:t>[Max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IN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+2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IN" dirty="0" smtClean="0"/>
                  <a:t>] has </a:t>
                </a:r>
                <a:r>
                  <a:rPr lang="en-IN" dirty="0"/>
                  <a:t>the same solutions for </a:t>
                </a:r>
                <a:r>
                  <a:rPr lang="en-IN" i="1" dirty="0"/>
                  <a:t>x </a:t>
                </a:r>
                <a:r>
                  <a:rPr lang="en-IN" dirty="0"/>
                  <a:t>and </a:t>
                </a:r>
                <a:r>
                  <a:rPr lang="en-IN" i="1" dirty="0"/>
                  <a:t>y </a:t>
                </a:r>
                <a:r>
                  <a:rPr lang="en-IN" dirty="0"/>
                  <a:t>as the </a:t>
                </a:r>
                <a:r>
                  <a:rPr lang="en-IN" dirty="0" smtClean="0"/>
                  <a:t>[max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 dirty="0">
                        <a:latin typeface="Cambria Math" panose="02040503050406030204" pitchFamily="18" charset="0"/>
                      </a:rPr>
                      <m:t> +2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 dirty="0">
                        <a:latin typeface="Cambria Math" panose="02040503050406030204" pitchFamily="18" charset="0"/>
                      </a:rPr>
                      <m:t> − 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 smtClean="0"/>
                  <a:t>]</a:t>
                </a:r>
              </a:p>
              <a:p>
                <a:r>
                  <a:rPr lang="en-IN" dirty="0" smtClean="0"/>
                  <a:t>If </a:t>
                </a:r>
                <a:r>
                  <a:rPr lang="en-IN" i="1" dirty="0"/>
                  <a:t>F </a:t>
                </a:r>
                <a:r>
                  <a:rPr lang="en-IN" dirty="0"/>
                  <a:t>is strictly increasing, then </a:t>
                </a:r>
                <a:r>
                  <a:rPr lang="en-IN" b="1" dirty="0"/>
                  <a:t>c </a:t>
                </a:r>
                <a:r>
                  <a:rPr lang="en-IN" dirty="0"/>
                  <a:t>maximizes (minimizes) </a:t>
                </a:r>
                <a:r>
                  <a:rPr lang="en-IN" i="1" dirty="0"/>
                  <a:t>f </a:t>
                </a:r>
                <a:r>
                  <a:rPr lang="en-IN" dirty="0"/>
                  <a:t>over </a:t>
                </a:r>
                <a:r>
                  <a:rPr lang="en-IN" i="1" dirty="0"/>
                  <a:t>S </a:t>
                </a:r>
                <a:r>
                  <a:rPr lang="en-IN" dirty="0"/>
                  <a:t>if and</a:t>
                </a:r>
                <a:br>
                  <a:rPr lang="en-IN" dirty="0"/>
                </a:br>
                <a:r>
                  <a:rPr lang="en-IN" dirty="0"/>
                  <a:t>only if </a:t>
                </a:r>
                <a:r>
                  <a:rPr lang="en-IN" b="1" dirty="0"/>
                  <a:t>c </a:t>
                </a:r>
                <a:r>
                  <a:rPr lang="en-IN" dirty="0"/>
                  <a:t>maximizes (minimizes) </a:t>
                </a:r>
                <a:r>
                  <a:rPr lang="en-IN" i="1" dirty="0"/>
                  <a:t>g </a:t>
                </a:r>
                <a:r>
                  <a:rPr lang="en-IN" dirty="0"/>
                  <a:t>over </a:t>
                </a:r>
                <a:r>
                  <a:rPr lang="en-IN" i="1" dirty="0"/>
                  <a:t>S</a:t>
                </a:r>
                <a:r>
                  <a:rPr lang="en-IN" dirty="0"/>
                  <a:t/>
                </a:r>
                <a:br>
                  <a:rPr lang="en-IN" dirty="0"/>
                </a:b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33" t="-2000" r="-8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2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Envelope Theorem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Consider a function f(x, r)</a:t>
                </a:r>
              </a:p>
              <a:p>
                <a:r>
                  <a:rPr lang="en-IN" dirty="0" smtClean="0"/>
                  <a:t>Maximize or Minimize the function with respect to x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 smtClean="0"/>
              </a:p>
              <a:p>
                <a:r>
                  <a:rPr lang="en-IN" dirty="0" smtClean="0"/>
                  <a:t>The value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I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 smtClean="0"/>
              </a:p>
              <a:p>
                <a:r>
                  <a:rPr lang="en-IN" dirty="0" smtClean="0"/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33" t="-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9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 </a:t>
            </a:r>
            <a:r>
              <a:rPr lang="en-IN" dirty="0" smtClean="0"/>
              <a:t>7 – Microeconomics 4</a:t>
            </a:r>
            <a:r>
              <a:rPr lang="en-IN" baseline="30000" dirty="0" smtClean="0"/>
              <a:t>th</a:t>
            </a:r>
            <a:r>
              <a:rPr lang="en-IN" dirty="0" smtClean="0"/>
              <a:t> Class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A firm uses capital </a:t>
            </a:r>
            <a:r>
              <a:rPr lang="en-IN" i="1" dirty="0"/>
              <a:t>K</a:t>
            </a:r>
            <a:r>
              <a:rPr lang="en-IN" dirty="0"/>
              <a:t>, labour </a:t>
            </a:r>
            <a:r>
              <a:rPr lang="en-IN" i="1" dirty="0"/>
              <a:t>L</a:t>
            </a:r>
            <a:r>
              <a:rPr lang="en-IN" dirty="0"/>
              <a:t>, and land </a:t>
            </a:r>
            <a:r>
              <a:rPr lang="en-IN" i="1" dirty="0"/>
              <a:t>T </a:t>
            </a:r>
            <a:r>
              <a:rPr lang="en-IN" dirty="0"/>
              <a:t>to produce </a:t>
            </a:r>
            <a:r>
              <a:rPr lang="en-IN" i="1" dirty="0"/>
              <a:t>Q </a:t>
            </a:r>
            <a:r>
              <a:rPr lang="en-IN" dirty="0"/>
              <a:t>units of a commodity, </a:t>
            </a:r>
            <a:r>
              <a:rPr lang="en-IN" dirty="0" smtClean="0"/>
              <a:t>where </a:t>
            </a:r>
            <a:r>
              <a:rPr lang="en-IN" i="1" dirty="0" smtClean="0"/>
              <a:t>Q </a:t>
            </a:r>
            <a:r>
              <a:rPr lang="en-IN" dirty="0"/>
              <a:t>= </a:t>
            </a:r>
            <a:r>
              <a:rPr lang="en-IN" i="1" dirty="0"/>
              <a:t>K</a:t>
            </a:r>
            <a:r>
              <a:rPr lang="en-IN" baseline="30000" dirty="0"/>
              <a:t>2</a:t>
            </a:r>
            <a:r>
              <a:rPr lang="en-IN" i="1" baseline="30000" dirty="0"/>
              <a:t>/</a:t>
            </a:r>
            <a:r>
              <a:rPr lang="en-IN" baseline="30000" dirty="0"/>
              <a:t>3</a:t>
            </a:r>
            <a:r>
              <a:rPr lang="en-IN" dirty="0"/>
              <a:t> + </a:t>
            </a:r>
            <a:r>
              <a:rPr lang="en-IN" i="1" dirty="0"/>
              <a:t>L</a:t>
            </a:r>
            <a:r>
              <a:rPr lang="en-IN" baseline="30000" dirty="0"/>
              <a:t>1</a:t>
            </a:r>
            <a:r>
              <a:rPr lang="en-IN" i="1" baseline="30000" dirty="0"/>
              <a:t>/</a:t>
            </a:r>
            <a:r>
              <a:rPr lang="en-IN" baseline="30000" dirty="0"/>
              <a:t>2</a:t>
            </a:r>
            <a:r>
              <a:rPr lang="en-IN" dirty="0"/>
              <a:t> + </a:t>
            </a:r>
            <a:r>
              <a:rPr lang="en-IN" i="1" dirty="0"/>
              <a:t>T</a:t>
            </a:r>
            <a:r>
              <a:rPr lang="en-IN" i="1" baseline="30000" dirty="0"/>
              <a:t> </a:t>
            </a:r>
            <a:r>
              <a:rPr lang="en-IN" baseline="30000" dirty="0" smtClean="0"/>
              <a:t>1</a:t>
            </a:r>
            <a:r>
              <a:rPr lang="en-IN" i="1" baseline="30000" dirty="0" smtClean="0"/>
              <a:t>/</a:t>
            </a:r>
            <a:r>
              <a:rPr lang="en-IN" baseline="30000" dirty="0" smtClean="0"/>
              <a:t>3</a:t>
            </a:r>
          </a:p>
          <a:p>
            <a:r>
              <a:rPr lang="en-IN" dirty="0" smtClean="0"/>
              <a:t>Suppose </a:t>
            </a:r>
            <a:r>
              <a:rPr lang="en-IN" dirty="0"/>
              <a:t>that the firm is paid a positive price </a:t>
            </a:r>
            <a:r>
              <a:rPr lang="en-IN" i="1" dirty="0"/>
              <a:t>p </a:t>
            </a:r>
            <a:r>
              <a:rPr lang="en-IN" dirty="0"/>
              <a:t>for each unit it produces, and that the </a:t>
            </a:r>
            <a:r>
              <a:rPr lang="en-IN" dirty="0" smtClean="0"/>
              <a:t>positive prices </a:t>
            </a:r>
            <a:r>
              <a:rPr lang="en-IN" dirty="0"/>
              <a:t>it pays per unit of capital, labour, and land are </a:t>
            </a:r>
            <a:r>
              <a:rPr lang="en-IN" i="1" dirty="0"/>
              <a:t>r</a:t>
            </a:r>
            <a:r>
              <a:rPr lang="en-IN" dirty="0"/>
              <a:t>, </a:t>
            </a:r>
            <a:r>
              <a:rPr lang="en-IN" i="1" dirty="0"/>
              <a:t>w</a:t>
            </a:r>
            <a:r>
              <a:rPr lang="en-IN" dirty="0"/>
              <a:t>, and </a:t>
            </a:r>
            <a:r>
              <a:rPr lang="en-IN" i="1" dirty="0"/>
              <a:t>q</a:t>
            </a:r>
            <a:r>
              <a:rPr lang="en-IN" dirty="0"/>
              <a:t>, respectively. </a:t>
            </a:r>
            <a:endParaRPr lang="en-IN" dirty="0" smtClean="0"/>
          </a:p>
          <a:p>
            <a:r>
              <a:rPr lang="en-IN" dirty="0" smtClean="0"/>
              <a:t>Express the firm’s </a:t>
            </a:r>
            <a:r>
              <a:rPr lang="en-IN" dirty="0"/>
              <a:t>profits as a function </a:t>
            </a:r>
            <a:r>
              <a:rPr lang="en-IN" i="1" dirty="0"/>
              <a:t>π </a:t>
            </a:r>
            <a:r>
              <a:rPr lang="en-IN" dirty="0"/>
              <a:t>of </a:t>
            </a:r>
            <a:r>
              <a:rPr lang="en-IN" i="1" dirty="0"/>
              <a:t>(K, L, T </a:t>
            </a:r>
            <a:r>
              <a:rPr lang="en-IN" i="1" dirty="0" smtClean="0"/>
              <a:t>)</a:t>
            </a:r>
            <a:r>
              <a:rPr lang="en-IN" dirty="0" smtClean="0"/>
              <a:t> </a:t>
            </a:r>
          </a:p>
          <a:p>
            <a:r>
              <a:rPr lang="en-IN" dirty="0" smtClean="0"/>
              <a:t>Find </a:t>
            </a:r>
            <a:r>
              <a:rPr lang="en-IN" dirty="0"/>
              <a:t>the values of </a:t>
            </a:r>
            <a:r>
              <a:rPr lang="en-IN" i="1" dirty="0"/>
              <a:t>K</a:t>
            </a:r>
            <a:r>
              <a:rPr lang="en-IN" dirty="0"/>
              <a:t>, </a:t>
            </a:r>
            <a:r>
              <a:rPr lang="en-IN" i="1" dirty="0"/>
              <a:t>L</a:t>
            </a:r>
            <a:r>
              <a:rPr lang="en-IN" dirty="0"/>
              <a:t>, and </a:t>
            </a:r>
            <a:r>
              <a:rPr lang="en-IN" i="1" dirty="0"/>
              <a:t>T </a:t>
            </a:r>
            <a:r>
              <a:rPr lang="en-IN" dirty="0"/>
              <a:t>(as </a:t>
            </a:r>
            <a:r>
              <a:rPr lang="en-IN" dirty="0" smtClean="0"/>
              <a:t>functions of </a:t>
            </a:r>
            <a:r>
              <a:rPr lang="en-IN" dirty="0"/>
              <a:t>the four prices) that maximize the firm’s profits (assuming a maximum exists</a:t>
            </a:r>
            <a:r>
              <a:rPr lang="en-IN" dirty="0" smtClean="0"/>
              <a:t>).</a:t>
            </a:r>
          </a:p>
          <a:p>
            <a:r>
              <a:rPr lang="en-IN" dirty="0" smtClean="0"/>
              <a:t>Let </a:t>
            </a:r>
            <a:r>
              <a:rPr lang="en-IN" i="1" dirty="0"/>
              <a:t>Q</a:t>
            </a:r>
            <a:r>
              <a:rPr lang="en-IN" baseline="30000" dirty="0"/>
              <a:t>∗</a:t>
            </a:r>
            <a:r>
              <a:rPr lang="en-IN" dirty="0"/>
              <a:t> denote the optimal number of units produced and </a:t>
            </a:r>
            <a:r>
              <a:rPr lang="en-IN" i="1" dirty="0"/>
              <a:t>K</a:t>
            </a:r>
            <a:r>
              <a:rPr lang="en-IN" baseline="30000" dirty="0"/>
              <a:t>∗</a:t>
            </a:r>
            <a:r>
              <a:rPr lang="en-IN" dirty="0"/>
              <a:t> the optimal capital </a:t>
            </a:r>
            <a:r>
              <a:rPr lang="en-IN" dirty="0" smtClean="0"/>
              <a:t>stock. Show </a:t>
            </a:r>
            <a:r>
              <a:rPr lang="en-IN" dirty="0"/>
              <a:t>that </a:t>
            </a:r>
            <a:r>
              <a:rPr lang="en-IN" i="1" dirty="0"/>
              <a:t>∂Q</a:t>
            </a:r>
            <a:r>
              <a:rPr lang="en-IN" baseline="30000" dirty="0"/>
              <a:t>∗</a:t>
            </a:r>
            <a:r>
              <a:rPr lang="en-IN" i="1" dirty="0"/>
              <a:t>/∂r </a:t>
            </a:r>
            <a:r>
              <a:rPr lang="en-IN" dirty="0"/>
              <a:t>= −</a:t>
            </a:r>
            <a:r>
              <a:rPr lang="en-IN" i="1" dirty="0"/>
              <a:t>∂K</a:t>
            </a:r>
            <a:r>
              <a:rPr lang="en-IN" baseline="30000" dirty="0"/>
              <a:t>∗</a:t>
            </a:r>
            <a:r>
              <a:rPr lang="en-IN" i="1" dirty="0"/>
              <a:t>/∂p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410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one variable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 = f(x)</a:t>
            </a:r>
          </a:p>
          <a:p>
            <a:r>
              <a:rPr lang="en-US" dirty="0" smtClean="0"/>
              <a:t>What are the necessary conditions for an interior extreme point?</a:t>
            </a:r>
          </a:p>
          <a:p>
            <a:r>
              <a:rPr lang="en-US" dirty="0" smtClean="0"/>
              <a:t>What is the additional condition needed?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 3, Page 288. Good one.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x = 0 has zero curvature, but its is not an inflection point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47" t="31297" r="50552" b="26375"/>
          <a:stretch/>
        </p:blipFill>
        <p:spPr>
          <a:xfrm>
            <a:off x="3574132" y="2636912"/>
            <a:ext cx="525658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Function of two variables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108" y="2001380"/>
            <a:ext cx="5976664" cy="40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Function of two variables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4" y="1905000"/>
                <a:ext cx="9144000" cy="447632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IN" dirty="0" smtClean="0"/>
                  <a:t>Consider a differentiable function z = f(x, y) defined over a set S in the </a:t>
                </a:r>
                <a:r>
                  <a:rPr lang="en-IN" dirty="0" err="1" smtClean="0"/>
                  <a:t>xy</a:t>
                </a:r>
                <a:r>
                  <a:rPr lang="en-IN" dirty="0" smtClean="0"/>
                  <a:t> plane</a:t>
                </a:r>
              </a:p>
              <a:p>
                <a:r>
                  <a:rPr lang="en-IN" dirty="0" smtClean="0"/>
                  <a:t>Suppose f attains its maximum at an interior point (x</a:t>
                </a:r>
                <a:r>
                  <a:rPr lang="en-IN" baseline="-25000" dirty="0" smtClean="0"/>
                  <a:t>0</a:t>
                </a:r>
                <a:r>
                  <a:rPr lang="en-IN" dirty="0" smtClean="0"/>
                  <a:t>, y</a:t>
                </a:r>
                <a:r>
                  <a:rPr lang="en-IN" baseline="-25000" dirty="0" smtClean="0"/>
                  <a:t>0</a:t>
                </a:r>
                <a:r>
                  <a:rPr lang="en-IN" dirty="0" smtClean="0"/>
                  <a:t>) of S</a:t>
                </a:r>
              </a:p>
              <a:p>
                <a:r>
                  <a:rPr lang="en-IN" dirty="0" smtClean="0"/>
                  <a:t>f(x</a:t>
                </a:r>
                <a:r>
                  <a:rPr lang="en-IN" baseline="-25000" dirty="0" smtClean="0"/>
                  <a:t>0</a:t>
                </a:r>
                <a:r>
                  <a:rPr lang="en-IN" dirty="0"/>
                  <a:t>, y</a:t>
                </a:r>
                <a:r>
                  <a:rPr lang="en-IN" baseline="-25000" dirty="0"/>
                  <a:t>0</a:t>
                </a:r>
                <a:r>
                  <a:rPr lang="en-IN" dirty="0" smtClean="0"/>
                  <a:t>) ≥ f(x, y) for all (x, y) in S</a:t>
                </a:r>
              </a:p>
              <a:p>
                <a:pPr marL="712788" indent="-349250">
                  <a:buFont typeface="Symbol" panose="05050102010706020507" pitchFamily="18" charset="2"/>
                  <a:buChar char="Þ"/>
                </a:pPr>
                <a:r>
                  <a:rPr lang="en-IN" dirty="0" smtClean="0"/>
                  <a:t> f(x</a:t>
                </a:r>
                <a:r>
                  <a:rPr lang="en-IN" baseline="-25000" dirty="0" smtClean="0"/>
                  <a:t>0</a:t>
                </a:r>
                <a:r>
                  <a:rPr lang="en-IN" dirty="0"/>
                  <a:t>, y</a:t>
                </a:r>
                <a:r>
                  <a:rPr lang="en-IN" baseline="-25000" dirty="0"/>
                  <a:t>0</a:t>
                </a:r>
                <a:r>
                  <a:rPr lang="en-IN" dirty="0"/>
                  <a:t>) ≥ f(x, </a:t>
                </a:r>
                <a:r>
                  <a:rPr lang="en-IN" dirty="0" smtClean="0"/>
                  <a:t>y</a:t>
                </a:r>
                <a:r>
                  <a:rPr lang="en-IN" baseline="-25000" dirty="0" smtClean="0"/>
                  <a:t>0</a:t>
                </a:r>
                <a:r>
                  <a:rPr lang="en-IN" dirty="0" smtClean="0"/>
                  <a:t>) for all (x, y</a:t>
                </a:r>
                <a:r>
                  <a:rPr lang="en-IN" baseline="-25000" dirty="0" smtClean="0"/>
                  <a:t>0</a:t>
                </a:r>
                <a:r>
                  <a:rPr lang="en-IN" dirty="0" smtClean="0"/>
                  <a:t>) in S </a:t>
                </a:r>
              </a:p>
              <a:p>
                <a:pPr marL="712788" indent="-349250">
                  <a:buFont typeface="Symbol" panose="05050102010706020507" pitchFamily="18" charset="2"/>
                  <a:buChar char="Þ"/>
                </a:pPr>
                <a:r>
                  <a:rPr lang="en-IN" dirty="0" smtClean="0"/>
                  <a:t> g(x) = </a:t>
                </a:r>
                <a:r>
                  <a:rPr lang="en-IN" dirty="0"/>
                  <a:t>f(x, y</a:t>
                </a:r>
                <a:r>
                  <a:rPr lang="en-IN" baseline="-25000" dirty="0"/>
                  <a:t>0</a:t>
                </a:r>
                <a:r>
                  <a:rPr lang="en-IN" dirty="0"/>
                  <a:t>) </a:t>
                </a:r>
                <a:r>
                  <a:rPr lang="en-IN" dirty="0" smtClean="0"/>
                  <a:t>has its maximum at x = x</a:t>
                </a:r>
                <a:r>
                  <a:rPr lang="en-IN" baseline="-25000" dirty="0" smtClean="0"/>
                  <a:t>0</a:t>
                </a:r>
              </a:p>
              <a:p>
                <a:pPr marL="712788" indent="-349250">
                  <a:buFont typeface="Symbol" panose="05050102010706020507" pitchFamily="18" charset="2"/>
                  <a:buChar char="Þ"/>
                </a:pPr>
                <a:r>
                  <a:rPr lang="en-IN" baseline="-25000" dirty="0"/>
                  <a:t> </a:t>
                </a:r>
                <a:r>
                  <a:rPr lang="en-IN" dirty="0" smtClean="0"/>
                  <a:t>g’(x) = 0 at x = x</a:t>
                </a:r>
                <a:r>
                  <a:rPr lang="en-IN" baseline="-25000" dirty="0" smtClean="0"/>
                  <a:t>0</a:t>
                </a:r>
              </a:p>
              <a:p>
                <a:pPr marL="712788" indent="-349250">
                  <a:buFont typeface="Symbol" panose="05050102010706020507" pitchFamily="18" charset="2"/>
                  <a:buChar char="Þ"/>
                </a:pPr>
                <a:r>
                  <a:rPr lang="en-IN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 smtClean="0"/>
                  <a:t> at (x</a:t>
                </a:r>
                <a:r>
                  <a:rPr lang="en-IN" baseline="-25000" dirty="0" smtClean="0"/>
                  <a:t>o</a:t>
                </a:r>
                <a:r>
                  <a:rPr lang="en-IN" dirty="0" smtClean="0"/>
                  <a:t>, </a:t>
                </a:r>
                <a:r>
                  <a:rPr lang="en-IN" dirty="0" err="1" smtClean="0"/>
                  <a:t>y</a:t>
                </a:r>
                <a:r>
                  <a:rPr lang="en-IN" baseline="-25000" dirty="0" err="1" smtClean="0"/>
                  <a:t>o</a:t>
                </a:r>
                <a:r>
                  <a:rPr lang="en-IN" dirty="0" smtClean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IN" dirty="0" smtClean="0"/>
                  <a:t>By similar logic,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/>
                  <a:t> at (x</a:t>
                </a:r>
                <a:r>
                  <a:rPr lang="en-IN" baseline="-25000" dirty="0"/>
                  <a:t>o</a:t>
                </a:r>
                <a:r>
                  <a:rPr lang="en-IN" dirty="0"/>
                  <a:t>, </a:t>
                </a:r>
                <a:r>
                  <a:rPr lang="en-IN" dirty="0" err="1"/>
                  <a:t>y</a:t>
                </a:r>
                <a:r>
                  <a:rPr lang="en-IN" baseline="-25000" dirty="0" err="1"/>
                  <a:t>o</a:t>
                </a:r>
                <a:r>
                  <a:rPr lang="en-IN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4" y="1905000"/>
                <a:ext cx="9144000" cy="4476328"/>
              </a:xfrm>
              <a:blipFill rotWithShape="0">
                <a:blip r:embed="rId2"/>
                <a:stretch>
                  <a:fillRect l="-800" t="-2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50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Function of two </a:t>
            </a:r>
            <a:r>
              <a:rPr lang="en-IN" dirty="0" smtClean="0"/>
              <a:t>variables: </a:t>
            </a:r>
            <a:br>
              <a:rPr lang="en-IN" dirty="0" smtClean="0"/>
            </a:br>
            <a:r>
              <a:rPr lang="en-IN" dirty="0" smtClean="0"/>
              <a:t>necessary conditions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A differentiable function z = f(x, y) can have a maximum or a minimum at an interior point (x</a:t>
                </a:r>
                <a:r>
                  <a:rPr lang="en-IN" baseline="-25000" dirty="0" smtClean="0"/>
                  <a:t>0</a:t>
                </a:r>
                <a:r>
                  <a:rPr lang="en-IN" dirty="0" smtClean="0"/>
                  <a:t>, y</a:t>
                </a:r>
                <a:r>
                  <a:rPr lang="en-IN" baseline="-25000" dirty="0" smtClean="0"/>
                  <a:t>0</a:t>
                </a:r>
                <a:r>
                  <a:rPr lang="en-IN" dirty="0" smtClean="0"/>
                  <a:t>) of S only if it is a stationary point, that is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IN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IN" dirty="0" smtClean="0"/>
                  <a:t> at (x</a:t>
                </a:r>
                <a:r>
                  <a:rPr lang="en-IN" baseline="-25000" dirty="0" smtClean="0"/>
                  <a:t>o</a:t>
                </a:r>
                <a:r>
                  <a:rPr lang="en-IN" dirty="0" smtClean="0"/>
                  <a:t>, </a:t>
                </a:r>
                <a:r>
                  <a:rPr lang="en-IN" dirty="0" err="1" smtClean="0"/>
                  <a:t>y</a:t>
                </a:r>
                <a:r>
                  <a:rPr lang="en-IN" baseline="-25000" dirty="0" err="1" smtClean="0"/>
                  <a:t>o</a:t>
                </a:r>
                <a:r>
                  <a:rPr lang="en-IN" dirty="0" smtClean="0"/>
                  <a:t>)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3" t="-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2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 1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What is the stationary point for the following function?</a:t>
                </a:r>
              </a:p>
              <a:p>
                <a:pPr marL="0" indent="0">
                  <a:buNone/>
                </a:pPr>
                <a:endParaRPr lang="en-IN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3" t="-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8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 2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A </a:t>
                </a:r>
                <a:r>
                  <a:rPr lang="en-IN" dirty="0"/>
                  <a:t>firm produces two different kinds </a:t>
                </a:r>
                <a:r>
                  <a:rPr lang="en-IN" i="1" dirty="0"/>
                  <a:t>A </a:t>
                </a:r>
                <a:r>
                  <a:rPr lang="en-IN" dirty="0"/>
                  <a:t>and </a:t>
                </a:r>
                <a:r>
                  <a:rPr lang="en-IN" i="1" dirty="0"/>
                  <a:t>B </a:t>
                </a:r>
                <a:r>
                  <a:rPr lang="en-IN" dirty="0"/>
                  <a:t>of a commodity. The daily cost of </a:t>
                </a:r>
                <a:r>
                  <a:rPr lang="en-IN" dirty="0" smtClean="0"/>
                  <a:t>producing </a:t>
                </a:r>
                <a:r>
                  <a:rPr lang="en-IN" i="1" dirty="0" smtClean="0"/>
                  <a:t>x </a:t>
                </a:r>
                <a:r>
                  <a:rPr lang="en-IN" dirty="0"/>
                  <a:t>units of </a:t>
                </a:r>
                <a:r>
                  <a:rPr lang="en-IN" i="1" dirty="0"/>
                  <a:t>A </a:t>
                </a:r>
                <a:r>
                  <a:rPr lang="en-IN" dirty="0"/>
                  <a:t>and </a:t>
                </a:r>
                <a:r>
                  <a:rPr lang="en-IN" i="1" dirty="0"/>
                  <a:t>y </a:t>
                </a:r>
                <a:r>
                  <a:rPr lang="en-IN" dirty="0"/>
                  <a:t>units of </a:t>
                </a:r>
                <a:r>
                  <a:rPr lang="en-IN" i="1" dirty="0"/>
                  <a:t>B </a:t>
                </a:r>
                <a:r>
                  <a:rPr lang="en-IN" dirty="0"/>
                  <a:t>is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i="1" dirty="0" smtClean="0">
                        <a:latin typeface="Cambria Math" panose="02040503050406030204" pitchFamily="18" charset="0"/>
                      </a:rPr>
                      <m:t>= 2</m:t>
                    </m:r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+ 4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 dirty="0" smtClean="0">
                        <a:latin typeface="Cambria Math" panose="02040503050406030204" pitchFamily="18" charset="0"/>
                      </a:rPr>
                      <m:t>− 40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− 20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+ 514</m:t>
                    </m:r>
                  </m:oMath>
                </a14:m>
                <a:r>
                  <a:rPr lang="en-IN" dirty="0"/>
                  <a:t/>
                </a:r>
                <a:br>
                  <a:rPr lang="en-IN" dirty="0"/>
                </a:br>
                <a:r>
                  <a:rPr lang="en-IN" dirty="0"/>
                  <a:t>Suppose that the firm sells all its output at a price per unit of $24 for </a:t>
                </a:r>
                <a:r>
                  <a:rPr lang="en-IN" i="1" dirty="0"/>
                  <a:t>A </a:t>
                </a:r>
                <a:r>
                  <a:rPr lang="en-IN" dirty="0"/>
                  <a:t>and $12 for </a:t>
                </a:r>
                <a:r>
                  <a:rPr lang="en-IN" i="1" dirty="0"/>
                  <a:t>B</a:t>
                </a:r>
                <a:r>
                  <a:rPr lang="en-IN" dirty="0"/>
                  <a:t>. </a:t>
                </a:r>
                <a:endParaRPr lang="en-IN" dirty="0" smtClean="0"/>
              </a:p>
              <a:p>
                <a:r>
                  <a:rPr lang="en-IN" dirty="0" smtClean="0"/>
                  <a:t>What is the profit function?</a:t>
                </a:r>
              </a:p>
              <a:p>
                <a:r>
                  <a:rPr lang="en-IN" dirty="0" smtClean="0"/>
                  <a:t>What is the necessary condition for maximum profit? 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3" t="-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2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1066</Words>
  <Application>Microsoft Office PowerPoint</Application>
  <PresentationFormat>Custom</PresentationFormat>
  <Paragraphs>141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Consolas</vt:lpstr>
      <vt:lpstr>Corbel</vt:lpstr>
      <vt:lpstr>Symbol</vt:lpstr>
      <vt:lpstr>Wingdings</vt:lpstr>
      <vt:lpstr>Chalkboard 16x9</vt:lpstr>
      <vt:lpstr>Shivangi’s Questions</vt:lpstr>
      <vt:lpstr>Multivariable Optimization</vt:lpstr>
      <vt:lpstr>Function of one variable</vt:lpstr>
      <vt:lpstr>Example 3, Page 288. Good one.</vt:lpstr>
      <vt:lpstr>Function of two variables</vt:lpstr>
      <vt:lpstr>Function of two variables</vt:lpstr>
      <vt:lpstr>Function of two variables:  necessary conditions</vt:lpstr>
      <vt:lpstr>Question 1</vt:lpstr>
      <vt:lpstr>Question 2</vt:lpstr>
      <vt:lpstr>Maxima and Minima</vt:lpstr>
      <vt:lpstr>Convex Sets</vt:lpstr>
      <vt:lpstr>Determinant of a Matrix</vt:lpstr>
      <vt:lpstr>Global maximum – Sufficient Condition </vt:lpstr>
      <vt:lpstr>Question 2b</vt:lpstr>
      <vt:lpstr>Global minimum – Sufficient Condition</vt:lpstr>
      <vt:lpstr>Question 3</vt:lpstr>
      <vt:lpstr>Local extrema</vt:lpstr>
      <vt:lpstr>Saddle Point – Sufficient Condition</vt:lpstr>
      <vt:lpstr>Anything is possible</vt:lpstr>
      <vt:lpstr>Question 4</vt:lpstr>
      <vt:lpstr>Question 5</vt:lpstr>
      <vt:lpstr>Homework Problem</vt:lpstr>
      <vt:lpstr>Problem with n-variables</vt:lpstr>
      <vt:lpstr>Extreme point</vt:lpstr>
      <vt:lpstr>Extreme Value Theorem –  for your knowledge only </vt:lpstr>
      <vt:lpstr>Useful Result</vt:lpstr>
      <vt:lpstr>Envelope Theorem</vt:lpstr>
      <vt:lpstr>Question 7 – Microeconomics 4th Class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2016-03-07T09:25:20Z</dcterms:created>
  <dcterms:modified xsi:type="dcterms:W3CDTF">2016-03-31T06:31:59Z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