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89" r:id="rId3"/>
    <p:sldId id="256" r:id="rId4"/>
    <p:sldId id="265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8" r:id="rId14"/>
    <p:sldId id="283" r:id="rId15"/>
    <p:sldId id="284" r:id="rId16"/>
    <p:sldId id="285" r:id="rId17"/>
    <p:sldId id="297" r:id="rId18"/>
    <p:sldId id="299" r:id="rId19"/>
    <p:sldId id="300" r:id="rId20"/>
    <p:sldId id="302" r:id="rId21"/>
    <p:sldId id="286" r:id="rId22"/>
    <p:sldId id="292" r:id="rId23"/>
    <p:sldId id="291" r:id="rId24"/>
    <p:sldId id="290" r:id="rId25"/>
    <p:sldId id="293" r:id="rId26"/>
    <p:sldId id="287" r:id="rId27"/>
    <p:sldId id="303" r:id="rId28"/>
    <p:sldId id="301" r:id="rId29"/>
    <p:sldId id="288" r:id="rId30"/>
    <p:sldId id="294" r:id="rId31"/>
    <p:sldId id="295" r:id="rId32"/>
    <p:sldId id="304" r:id="rId33"/>
    <p:sldId id="296" r:id="rId34"/>
    <p:sldId id="305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71" d="100"/>
          <a:sy n="71" d="100"/>
        </p:scale>
        <p:origin x="49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3/22/2016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3/22/2016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89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08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25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89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24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00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2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87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are we doing so far?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Functions of one or more variables.</a:t>
            </a:r>
          </a:p>
          <a:p>
            <a:r>
              <a:rPr lang="en-IN" dirty="0" smtClean="0"/>
              <a:t>EMI payments depend on price of good, time of repayment and interest rate. EMI = f(P, t, </a:t>
            </a:r>
            <a:r>
              <a:rPr lang="en-IN" dirty="0" err="1" smtClean="0"/>
              <a:t>i</a:t>
            </a:r>
            <a:r>
              <a:rPr lang="en-IN" dirty="0" smtClean="0"/>
              <a:t>)</a:t>
            </a:r>
          </a:p>
          <a:p>
            <a:r>
              <a:rPr lang="en-IN" dirty="0" smtClean="0"/>
              <a:t>Learning depends on how many classes you attend, number of problems practise per week. L = f(At, </a:t>
            </a:r>
            <a:r>
              <a:rPr lang="en-IN" dirty="0" err="1" smtClean="0"/>
              <a:t>Pr</a:t>
            </a:r>
            <a:r>
              <a:rPr lang="en-IN" dirty="0" smtClean="0"/>
              <a:t>)</a:t>
            </a:r>
          </a:p>
          <a:p>
            <a:r>
              <a:rPr lang="en-IN" dirty="0" smtClean="0"/>
              <a:t>Probability that I will be allowed to go on a trip depended on marks, friends, costs involved. </a:t>
            </a:r>
            <a:r>
              <a:rPr lang="en-IN" dirty="0" err="1" smtClean="0"/>
              <a:t>Prob</a:t>
            </a:r>
            <a:r>
              <a:rPr lang="en-IN" dirty="0" smtClean="0"/>
              <a:t> = f(M, F, C) </a:t>
            </a:r>
          </a:p>
        </p:txBody>
      </p:sp>
    </p:spTree>
    <p:extLst>
      <p:ext uri="{BB962C8B-B14F-4D97-AF65-F5344CB8AC3E}">
        <p14:creationId xmlns:p14="http://schemas.microsoft.com/office/powerpoint/2010/main" val="3537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 4: Slope of a level curve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Consider a function z = f(x, y)</a:t>
                </a:r>
              </a:p>
              <a:p>
                <a:r>
                  <a:rPr lang="en-IN" dirty="0" smtClean="0"/>
                  <a:t>Along the level curve, z = c (constant)</a:t>
                </a:r>
              </a:p>
              <a:p>
                <a:r>
                  <a:rPr lang="en-IN" dirty="0" smtClean="0"/>
                  <a:t>Hence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b="0" dirty="0" smtClean="0"/>
                  <a:t>. Or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4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Q5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Find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dirty="0" smtClean="0"/>
                  <a:t> for this level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Let D = f(R,P) denote </a:t>
                </a:r>
                <a:r>
                  <a:rPr lang="en-IN" dirty="0"/>
                  <a:t>the demand for a commodity when the price </a:t>
                </a:r>
                <a:r>
                  <a:rPr lang="en-IN" dirty="0" smtClean="0"/>
                  <a:t>is P and R is advertising expenditure</a:t>
                </a:r>
                <a:r>
                  <a:rPr lang="en-IN" dirty="0"/>
                  <a:t>. What signs should one expect the partial </a:t>
                </a:r>
                <a:r>
                  <a:rPr lang="en-IN" dirty="0" smtClean="0"/>
                  <a:t>derivatives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 smtClean="0"/>
                  <a:t>?</a:t>
                </a:r>
              </a:p>
              <a:p>
                <a:r>
                  <a:rPr lang="en-IN" dirty="0" smtClean="0"/>
                  <a:t>If the supply is S = g(P</a:t>
                </a:r>
                <a:r>
                  <a:rPr lang="en-IN" dirty="0"/>
                  <a:t>), equilibrium in the market requires </a:t>
                </a:r>
                <a:r>
                  <a:rPr lang="en-IN" dirty="0" smtClean="0"/>
                  <a:t>that</a:t>
                </a:r>
              </a:p>
              <a:p>
                <a:pPr marL="45720" indent="0" algn="ctr">
                  <a:buNone/>
                </a:pPr>
                <a:r>
                  <a:rPr lang="en-IN" dirty="0" smtClean="0"/>
                  <a:t>f(R,P) = g(P</a:t>
                </a:r>
                <a:r>
                  <a:rPr lang="en-IN" dirty="0"/>
                  <a:t>). </a:t>
                </a:r>
                <a:endParaRPr lang="en-IN" dirty="0" smtClean="0"/>
              </a:p>
              <a:p>
                <a:pPr marL="45720" indent="0">
                  <a:buNone/>
                </a:pPr>
                <a:r>
                  <a:rPr lang="en-IN" dirty="0" smtClean="0"/>
                  <a:t>   What is </a:t>
                </a:r>
                <a:r>
                  <a:rPr lang="en-IN" dirty="0" err="1" smtClean="0"/>
                  <a:t>dP</a:t>
                </a:r>
                <a:r>
                  <a:rPr lang="en-IN" dirty="0" smtClean="0"/>
                  <a:t>/</a:t>
                </a:r>
                <a:r>
                  <a:rPr lang="en-IN" dirty="0" err="1" smtClean="0"/>
                  <a:t>dR</a:t>
                </a:r>
                <a:r>
                  <a:rPr lang="en-IN" dirty="0" smtClean="0"/>
                  <a:t>? Discuss </a:t>
                </a:r>
                <a:r>
                  <a:rPr lang="en-IN" dirty="0"/>
                  <a:t>its sign</a:t>
                </a:r>
                <a:r>
                  <a:rPr lang="en-IN" dirty="0" smtClean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8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Intuitive Explanation for </a:t>
            </a:r>
            <a:r>
              <a:rPr lang="en-IN" dirty="0" err="1" smtClean="0"/>
              <a:t>dP</a:t>
            </a:r>
            <a:r>
              <a:rPr lang="en-IN" dirty="0" smtClean="0"/>
              <a:t>/</a:t>
            </a:r>
            <a:r>
              <a:rPr lang="en-IN" dirty="0" err="1" smtClean="0"/>
              <a:t>dR</a:t>
            </a:r>
            <a:r>
              <a:rPr lang="en-IN" dirty="0" smtClean="0"/>
              <a:t> &gt; 0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0156" y="5229200"/>
            <a:ext cx="34563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81772" y="2276872"/>
            <a:ext cx="8384" cy="2989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54924" y="52292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358425" y="209220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Q</a:t>
            </a:r>
            <a:endParaRPr lang="en-IN" dirty="0"/>
          </a:p>
        </p:txBody>
      </p:sp>
      <p:sp>
        <p:nvSpPr>
          <p:cNvPr id="12" name="Freeform 11"/>
          <p:cNvSpPr/>
          <p:nvPr/>
        </p:nvSpPr>
        <p:spPr>
          <a:xfrm>
            <a:off x="4316506" y="2541494"/>
            <a:ext cx="2689412" cy="2460812"/>
          </a:xfrm>
          <a:custGeom>
            <a:avLst/>
            <a:gdLst>
              <a:gd name="connsiteX0" fmla="*/ 0 w 2689412"/>
              <a:gd name="connsiteY0" fmla="*/ 0 h 2460812"/>
              <a:gd name="connsiteX1" fmla="*/ 1048870 w 2689412"/>
              <a:gd name="connsiteY1" fmla="*/ 1748118 h 2460812"/>
              <a:gd name="connsiteX2" fmla="*/ 2689412 w 2689412"/>
              <a:gd name="connsiteY2" fmla="*/ 2460812 h 24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2" h="2460812">
                <a:moveTo>
                  <a:pt x="0" y="0"/>
                </a:moveTo>
                <a:cubicBezTo>
                  <a:pt x="300317" y="668991"/>
                  <a:pt x="600635" y="1337983"/>
                  <a:pt x="1048870" y="1748118"/>
                </a:cubicBezTo>
                <a:cubicBezTo>
                  <a:pt x="1497105" y="2158253"/>
                  <a:pt x="2093258" y="2309532"/>
                  <a:pt x="2689412" y="24608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437529" y="2622176"/>
            <a:ext cx="2326342" cy="2286000"/>
          </a:xfrm>
          <a:custGeom>
            <a:avLst/>
            <a:gdLst>
              <a:gd name="connsiteX0" fmla="*/ 0 w 2326342"/>
              <a:gd name="connsiteY0" fmla="*/ 2286000 h 2286000"/>
              <a:gd name="connsiteX1" fmla="*/ 900953 w 2326342"/>
              <a:gd name="connsiteY1" fmla="*/ 1264024 h 2286000"/>
              <a:gd name="connsiteX2" fmla="*/ 2326342 w 2326342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6342" h="2286000">
                <a:moveTo>
                  <a:pt x="0" y="2286000"/>
                </a:moveTo>
                <a:cubicBezTo>
                  <a:pt x="256614" y="1965512"/>
                  <a:pt x="513229" y="1645024"/>
                  <a:pt x="900953" y="1264024"/>
                </a:cubicBezTo>
                <a:cubicBezTo>
                  <a:pt x="1288677" y="883024"/>
                  <a:pt x="1807509" y="441512"/>
                  <a:pt x="232634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6763871" y="236748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g(P)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7011268" y="4723510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f(R</a:t>
            </a:r>
            <a:r>
              <a:rPr lang="en-IN" baseline="-25000" dirty="0" smtClean="0"/>
              <a:t>1</a:t>
            </a:r>
            <a:r>
              <a:rPr lang="en-IN" dirty="0" smtClean="0"/>
              <a:t>, P)</a:t>
            </a:r>
            <a:endParaRPr lang="en-IN" dirty="0"/>
          </a:p>
        </p:txBody>
      </p:sp>
      <p:sp>
        <p:nvSpPr>
          <p:cNvPr id="17" name="Freeform 16"/>
          <p:cNvSpPr/>
          <p:nvPr/>
        </p:nvSpPr>
        <p:spPr>
          <a:xfrm>
            <a:off x="4674391" y="2060848"/>
            <a:ext cx="2689412" cy="2460812"/>
          </a:xfrm>
          <a:custGeom>
            <a:avLst/>
            <a:gdLst>
              <a:gd name="connsiteX0" fmla="*/ 0 w 2689412"/>
              <a:gd name="connsiteY0" fmla="*/ 0 h 2460812"/>
              <a:gd name="connsiteX1" fmla="*/ 1048870 w 2689412"/>
              <a:gd name="connsiteY1" fmla="*/ 1748118 h 2460812"/>
              <a:gd name="connsiteX2" fmla="*/ 2689412 w 2689412"/>
              <a:gd name="connsiteY2" fmla="*/ 2460812 h 24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2" h="2460812">
                <a:moveTo>
                  <a:pt x="0" y="0"/>
                </a:moveTo>
                <a:cubicBezTo>
                  <a:pt x="300317" y="668991"/>
                  <a:pt x="600635" y="1337983"/>
                  <a:pt x="1048870" y="1748118"/>
                </a:cubicBezTo>
                <a:cubicBezTo>
                  <a:pt x="1497105" y="2158253"/>
                  <a:pt x="2093258" y="2309532"/>
                  <a:pt x="2689412" y="2460812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7369153" y="42428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f(R</a:t>
            </a:r>
            <a:r>
              <a:rPr lang="en-IN" baseline="-25000" dirty="0" smtClean="0"/>
              <a:t>2</a:t>
            </a:r>
            <a:r>
              <a:rPr lang="en-IN" dirty="0" smtClean="0"/>
              <a:t>, P), R</a:t>
            </a:r>
            <a:r>
              <a:rPr lang="en-IN" baseline="-25000" dirty="0" smtClean="0"/>
              <a:t>2</a:t>
            </a:r>
            <a:r>
              <a:rPr lang="en-IN" dirty="0" smtClean="0"/>
              <a:t> &gt; R</a:t>
            </a:r>
            <a:r>
              <a:rPr lang="en-IN" baseline="-25000" dirty="0" smtClean="0"/>
              <a:t>1</a:t>
            </a:r>
            <a:endParaRPr lang="en-IN" baseline="-25000" dirty="0"/>
          </a:p>
        </p:txBody>
      </p:sp>
      <p:sp>
        <p:nvSpPr>
          <p:cNvPr id="19" name="Up Arrow 18"/>
          <p:cNvSpPr/>
          <p:nvPr/>
        </p:nvSpPr>
        <p:spPr>
          <a:xfrm>
            <a:off x="4549547" y="2276872"/>
            <a:ext cx="189735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4763869" y="1774213"/>
            <a:ext cx="228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</a:pPr>
            <a:r>
              <a:rPr lang="en-IN" sz="1200" dirty="0" smtClean="0"/>
              <a:t>An increase in R, </a:t>
            </a:r>
          </a:p>
          <a:p>
            <a:r>
              <a:rPr lang="en-IN" sz="1200" dirty="0" smtClean="0"/>
              <a:t>shifts demand curve to the right</a:t>
            </a:r>
            <a:endParaRPr lang="en-IN" sz="1200" dirty="0"/>
          </a:p>
        </p:txBody>
      </p:sp>
      <p:sp>
        <p:nvSpPr>
          <p:cNvPr id="24" name="Oval 23"/>
          <p:cNvSpPr/>
          <p:nvPr/>
        </p:nvSpPr>
        <p:spPr>
          <a:xfrm>
            <a:off x="5518348" y="3573016"/>
            <a:ext cx="133672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5792390" y="3382035"/>
            <a:ext cx="2602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2. The new equilibrium has higher P. </a:t>
            </a:r>
          </a:p>
          <a:p>
            <a:r>
              <a:rPr lang="en-IN" sz="1200" dirty="0" smtClean="0"/>
              <a:t>Hence </a:t>
            </a:r>
            <a:r>
              <a:rPr lang="en-IN" sz="1200" dirty="0" err="1" smtClean="0"/>
              <a:t>dP</a:t>
            </a:r>
            <a:r>
              <a:rPr lang="en-IN" sz="1200" dirty="0" smtClean="0"/>
              <a:t>/</a:t>
            </a:r>
            <a:r>
              <a:rPr lang="en-IN" sz="1200" dirty="0" err="1" smtClean="0"/>
              <a:t>dR</a:t>
            </a:r>
            <a:r>
              <a:rPr lang="en-IN" sz="1200" dirty="0" smtClean="0"/>
              <a:t> &gt; 0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3381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Q6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The function F is </a:t>
                </a:r>
                <a:r>
                  <a:rPr lang="en-IN" dirty="0"/>
                  <a:t>defined for </a:t>
                </a:r>
                <a:r>
                  <a:rPr lang="en-IN" dirty="0" smtClean="0"/>
                  <a:t>all x and y by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) =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. Show that </a:t>
                </a:r>
                <a:r>
                  <a:rPr lang="en-IN" dirty="0" smtClean="0"/>
                  <a:t>the point (1, 3) lies </a:t>
                </a:r>
                <a:r>
                  <a:rPr lang="en-IN" dirty="0"/>
                  <a:t>on the level </a:t>
                </a:r>
                <a:r>
                  <a:rPr lang="en-IN" dirty="0" smtClean="0"/>
                  <a:t>curve F(x</a:t>
                </a:r>
                <a:r>
                  <a:rPr lang="en-IN" dirty="0"/>
                  <a:t>, y</a:t>
                </a:r>
                <a:r>
                  <a:rPr lang="en-IN" dirty="0" smtClean="0"/>
                  <a:t>) = 4. </a:t>
                </a:r>
              </a:p>
              <a:p>
                <a:r>
                  <a:rPr lang="en-IN" dirty="0" smtClean="0"/>
                  <a:t>Find </a:t>
                </a:r>
                <a:r>
                  <a:rPr lang="en-IN" dirty="0"/>
                  <a:t>the equation for the tangent </a:t>
                </a:r>
                <a:r>
                  <a:rPr lang="en-IN" dirty="0" smtClean="0"/>
                  <a:t>line to </a:t>
                </a:r>
                <a:r>
                  <a:rPr lang="en-IN" dirty="0"/>
                  <a:t>the curve at the </a:t>
                </a:r>
                <a:r>
                  <a:rPr lang="en-IN" dirty="0" smtClean="0"/>
                  <a:t>point (</a:t>
                </a:r>
                <a:r>
                  <a:rPr lang="en-IN" dirty="0"/>
                  <a:t>1,3).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4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 5: Elasticity of substitution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Marginal rate of substitution of y for x (</a:t>
                </a:r>
                <a:r>
                  <a:rPr lang="en-IN" dirty="0" err="1" smtClean="0"/>
                  <a:t>R</a:t>
                </a:r>
                <a:r>
                  <a:rPr lang="en-IN" baseline="-25000" dirty="0" err="1" smtClean="0"/>
                  <a:t>yx</a:t>
                </a:r>
                <a:r>
                  <a:rPr lang="en-IN" dirty="0" smtClean="0"/>
                  <a:t>) is the quantity of y we must substitute (add) per unit of x removed if we stay on the same level curve [F(x, y) = c]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Elasticity of substitution (</a:t>
                </a:r>
                <a:r>
                  <a:rPr lang="el-GR" dirty="0" smtClean="0">
                    <a:latin typeface="Calibri" panose="020F0502020204030204" pitchFamily="34" charset="0"/>
                  </a:rPr>
                  <a:t>σ</a:t>
                </a:r>
                <a:r>
                  <a:rPr lang="en-IN" baseline="-25000" dirty="0" err="1" smtClean="0">
                    <a:latin typeface="Calibri" panose="020F0502020204030204" pitchFamily="34" charset="0"/>
                  </a:rPr>
                  <a:t>yx</a:t>
                </a:r>
                <a:r>
                  <a:rPr lang="en-IN" dirty="0" smtClean="0">
                    <a:latin typeface="Calibri" panose="020F0502020204030204" pitchFamily="34" charset="0"/>
                  </a:rPr>
                  <a:t>)</a:t>
                </a:r>
                <a:r>
                  <a:rPr lang="en-IN" dirty="0" smtClean="0"/>
                  <a:t> measures the substitutability of y with x, i.e. how easy it is to substitute y with x along the same level curve.  It is elasticity of y/x with respect to the marginal rate of substitution.</a:t>
                </a:r>
              </a:p>
              <a:p>
                <a:endParaRPr lang="en-IN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hange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𝑦𝑥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9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Q7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Find the marginal rate of substitution of y for x in 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            (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≠1)</m:t>
                      </m:r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Calculate the elasticity of substitution between y and x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Find the elasticity of substitution between y and x for 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p>
                      </m:sSup>
                      <m:sSup>
                        <m:s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sup>
                      </m:sSup>
                    </m:oMath>
                  </m:oMathPara>
                </a14:m>
                <a:endParaRPr lang="en-IN" b="0" dirty="0" smtClean="0"/>
              </a:p>
              <a:p>
                <a:r>
                  <a:rPr lang="en-IN" dirty="0" smtClean="0"/>
                  <a:t>SOLUTION</a:t>
                </a:r>
              </a:p>
              <a:p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𝐸𝑙𝑎𝑠𝑡𝑖𝑐𝑖𝑡𝑦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type m:val="lin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</m:den>
                    </m:f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</m:den>
                    </m:f>
                  </m:oMath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0.3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0.7</m:t>
                            </m:r>
                          </m:sup>
                        </m:sSup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0.7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0.3</m:t>
                            </m:r>
                          </m:sup>
                        </m:sSup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0.7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0.7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IN" b="0" dirty="0" smtClean="0"/>
                  <a:t>    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b="0" dirty="0" smtClean="0"/>
                  <a:t> </a:t>
                </a:r>
              </a:p>
              <a:p>
                <a:r>
                  <a:rPr lang="en-IN" b="0" dirty="0" smtClean="0"/>
                  <a:t>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𝐸𝑙𝑎𝑠𝑡𝑖𝑐𝑖𝑡𝑦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𝑑𝑅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</m:den>
                    </m:f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b="0" dirty="0" smtClean="0"/>
              </a:p>
              <a:p>
                <a:endParaRPr lang="en-IN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Status so far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Good News</a:t>
            </a:r>
          </a:p>
          <a:p>
            <a:r>
              <a:rPr lang="en-IN" dirty="0" smtClean="0"/>
              <a:t>We have discussed all rules of differentiation – univariate and multivariate functions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Bad News</a:t>
            </a:r>
          </a:p>
          <a:p>
            <a:r>
              <a:rPr lang="en-IN" dirty="0" smtClean="0"/>
              <a:t>We will practise those rules…. in increasingly more complicated settings</a:t>
            </a:r>
          </a:p>
        </p:txBody>
      </p:sp>
    </p:spTree>
    <p:extLst>
      <p:ext uri="{BB962C8B-B14F-4D97-AF65-F5344CB8AC3E}">
        <p14:creationId xmlns:p14="http://schemas.microsoft.com/office/powerpoint/2010/main" val="30193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will we do today?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Learn how to prove!</a:t>
            </a:r>
          </a:p>
          <a:p>
            <a:r>
              <a:rPr lang="en-IN" dirty="0" smtClean="0"/>
              <a:t>You see these mechanical linkages: 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45720" indent="0">
              <a:buNone/>
            </a:pPr>
            <a:r>
              <a:rPr lang="en-IN" dirty="0"/>
              <a:t> </a:t>
            </a:r>
            <a:r>
              <a:rPr lang="en-IN" dirty="0" smtClean="0"/>
              <a:t>   </a:t>
            </a:r>
          </a:p>
          <a:p>
            <a:pPr marL="45720" indent="0">
              <a:buNone/>
            </a:pPr>
            <a:r>
              <a:rPr lang="en-IN" dirty="0"/>
              <a:t> </a:t>
            </a:r>
            <a:r>
              <a:rPr lang="en-IN" dirty="0" smtClean="0"/>
              <a:t>  We will learn to understand how they function in spite of their complexities. </a:t>
            </a:r>
          </a:p>
          <a:p>
            <a:r>
              <a:rPr lang="en-IN" dirty="0" smtClean="0"/>
              <a:t>FINISH THE CHAPTER </a:t>
            </a:r>
            <a:endParaRPr lang="en-IN" dirty="0"/>
          </a:p>
        </p:txBody>
      </p:sp>
      <p:pic>
        <p:nvPicPr>
          <p:cNvPr id="1028" name="Picture 4" descr="http://www.futurescienceleaders.com/scienceterminal/wp-content/uploads/sites/21/2013/09/F1-posit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2780928"/>
            <a:ext cx="5476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TO DO PROOFS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700808"/>
            <a:ext cx="1716832" cy="4191000"/>
          </a:xfrm>
        </p:spPr>
        <p:txBody>
          <a:bodyPr/>
          <a:lstStyle/>
          <a:p>
            <a:pPr marL="45720" indent="0">
              <a:buNone/>
            </a:pPr>
            <a:r>
              <a:rPr lang="en-IN" dirty="0" smtClean="0"/>
              <a:t>FACTS</a:t>
            </a: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2050" name="Picture 2" descr="http://3.bp.blogspot.com/--JhlYjJ99Sc/TvivsCbLO3I/AAAAAAAAAtM/shSJgvo6Rf8/s1600/lawy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06" y="2014406"/>
            <a:ext cx="4704556" cy="36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9537" y="570714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LIKE A LAWYER!!!</a:t>
            </a:r>
            <a:endParaRPr lang="en-IN" b="1" dirty="0">
              <a:solidFill>
                <a:srgbClr val="FF00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02724" y="1772816"/>
            <a:ext cx="171683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IN" dirty="0" smtClean="0"/>
              <a:t>WHAT YOU WANT TO PROVE!</a:t>
            </a:r>
          </a:p>
          <a:p>
            <a:pPr marL="45720" indent="0">
              <a:buFont typeface="Arial" pitchFamily="34" charset="0"/>
              <a:buNone/>
            </a:pP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068352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RULE</a:t>
            </a:r>
            <a:endParaRPr lang="en-IN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49996" y="1885474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66420" y="1916832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Comparative Statics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Homogenous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function </a:t>
            </a:r>
            <a:r>
              <a:rPr lang="en-IN" i="1" dirty="0"/>
              <a:t>f </a:t>
            </a:r>
            <a:r>
              <a:rPr lang="en-IN" dirty="0"/>
              <a:t>of two variables </a:t>
            </a:r>
            <a:r>
              <a:rPr lang="en-IN" i="1" dirty="0"/>
              <a:t>x </a:t>
            </a:r>
            <a:r>
              <a:rPr lang="en-IN" dirty="0"/>
              <a:t>and </a:t>
            </a:r>
            <a:r>
              <a:rPr lang="en-IN" i="1" dirty="0"/>
              <a:t>y </a:t>
            </a:r>
            <a:r>
              <a:rPr lang="en-IN" dirty="0"/>
              <a:t>defined in a domain </a:t>
            </a:r>
            <a:r>
              <a:rPr lang="en-IN" i="1" dirty="0"/>
              <a:t>D </a:t>
            </a:r>
            <a:r>
              <a:rPr lang="en-IN" dirty="0"/>
              <a:t>is said to be </a:t>
            </a:r>
            <a:r>
              <a:rPr lang="en-IN" b="1" dirty="0" smtClean="0"/>
              <a:t>homogeneous of </a:t>
            </a:r>
            <a:r>
              <a:rPr lang="en-IN" b="1" dirty="0"/>
              <a:t>degree </a:t>
            </a:r>
            <a:r>
              <a:rPr lang="en-IN" b="1" i="1" dirty="0"/>
              <a:t>k </a:t>
            </a:r>
            <a:r>
              <a:rPr lang="en-IN" dirty="0"/>
              <a:t>if, for all </a:t>
            </a:r>
            <a:r>
              <a:rPr lang="en-IN" i="1" dirty="0"/>
              <a:t>(x, y) </a:t>
            </a:r>
            <a:r>
              <a:rPr lang="en-IN" dirty="0"/>
              <a:t>in </a:t>
            </a:r>
            <a:r>
              <a:rPr lang="en-IN" i="1" dirty="0" smtClean="0"/>
              <a:t>D</a:t>
            </a:r>
            <a:r>
              <a:rPr lang="en-IN" dirty="0" smtClean="0"/>
              <a:t>,</a:t>
            </a:r>
          </a:p>
          <a:p>
            <a:pPr marL="45720" indent="0" algn="ctr">
              <a:buNone/>
            </a:pPr>
            <a:r>
              <a:rPr lang="en-IN" i="1" dirty="0" smtClean="0"/>
              <a:t>f </a:t>
            </a:r>
            <a:r>
              <a:rPr lang="en-IN" i="1" dirty="0"/>
              <a:t>(</a:t>
            </a:r>
            <a:r>
              <a:rPr lang="en-IN" i="1" dirty="0" err="1"/>
              <a:t>tx</a:t>
            </a:r>
            <a:r>
              <a:rPr lang="en-IN" i="1" dirty="0"/>
              <a:t>, ty) </a:t>
            </a:r>
            <a:r>
              <a:rPr lang="en-IN" dirty="0"/>
              <a:t>= </a:t>
            </a:r>
            <a:r>
              <a:rPr lang="en-IN" i="1" dirty="0" err="1" smtClean="0"/>
              <a:t>t</a:t>
            </a:r>
            <a:r>
              <a:rPr lang="en-IN" i="1" baseline="30000" dirty="0" err="1" smtClean="0"/>
              <a:t>k</a:t>
            </a:r>
            <a:r>
              <a:rPr lang="en-IN" i="1" baseline="30000" dirty="0" smtClean="0"/>
              <a:t> </a:t>
            </a:r>
            <a:r>
              <a:rPr lang="en-IN" i="1" dirty="0" smtClean="0"/>
              <a:t>f </a:t>
            </a:r>
            <a:r>
              <a:rPr lang="en-IN" i="1" dirty="0"/>
              <a:t>(x, y) </a:t>
            </a:r>
            <a:r>
              <a:rPr lang="en-IN" dirty="0"/>
              <a:t>for all </a:t>
            </a:r>
            <a:r>
              <a:rPr lang="en-IN" i="1" dirty="0"/>
              <a:t>t &gt; </a:t>
            </a:r>
            <a:r>
              <a:rPr lang="en-IN" dirty="0" smtClean="0"/>
              <a:t>0</a:t>
            </a:r>
          </a:p>
          <a:p>
            <a:pPr marL="45720" indent="0" algn="ctr">
              <a:buNone/>
            </a:pPr>
            <a:endParaRPr lang="en-IN" dirty="0"/>
          </a:p>
          <a:p>
            <a:r>
              <a:rPr lang="en-IN" dirty="0" smtClean="0"/>
              <a:t>Is this function homogenous?</a:t>
            </a:r>
          </a:p>
          <a:p>
            <a:pPr marL="45720" indent="0" algn="ctr">
              <a:buNone/>
            </a:pPr>
            <a:r>
              <a:rPr lang="en-IN" i="1" dirty="0"/>
              <a:t>F(K</a:t>
            </a:r>
            <a:r>
              <a:rPr lang="en-IN" i="1" dirty="0" smtClean="0"/>
              <a:t>, L</a:t>
            </a:r>
            <a:r>
              <a:rPr lang="en-IN" i="1" dirty="0"/>
              <a:t>) </a:t>
            </a:r>
            <a:r>
              <a:rPr lang="en-IN" dirty="0"/>
              <a:t>= </a:t>
            </a:r>
            <a:r>
              <a:rPr lang="en-IN" i="1" dirty="0"/>
              <a:t>A(</a:t>
            </a:r>
            <a:r>
              <a:rPr lang="en-IN" i="1" dirty="0" err="1"/>
              <a:t>aK</a:t>
            </a:r>
            <a:r>
              <a:rPr lang="en-IN" baseline="30000" dirty="0" smtClean="0"/>
              <a:t>−e</a:t>
            </a:r>
            <a:r>
              <a:rPr lang="en-IN" i="1" dirty="0" smtClean="0"/>
              <a:t> </a:t>
            </a:r>
            <a:r>
              <a:rPr lang="en-IN" dirty="0"/>
              <a:t>+ </a:t>
            </a:r>
            <a:r>
              <a:rPr lang="en-IN" i="1" dirty="0" err="1"/>
              <a:t>bL</a:t>
            </a:r>
            <a:r>
              <a:rPr lang="en-IN" baseline="30000" dirty="0" smtClean="0"/>
              <a:t>−e</a:t>
            </a:r>
            <a:r>
              <a:rPr lang="en-IN" i="1" dirty="0" smtClean="0"/>
              <a:t>)</a:t>
            </a:r>
            <a:r>
              <a:rPr lang="en-IN" baseline="30000" dirty="0"/>
              <a:t>−</a:t>
            </a:r>
            <a:r>
              <a:rPr lang="en-IN" baseline="30000" dirty="0" smtClean="0"/>
              <a:t>1</a:t>
            </a:r>
            <a:r>
              <a:rPr lang="en-IN" i="1" baseline="30000" dirty="0" smtClean="0"/>
              <a:t>/e</a:t>
            </a:r>
            <a:endParaRPr lang="en-IN" baseline="30000" dirty="0"/>
          </a:p>
        </p:txBody>
      </p:sp>
    </p:spTree>
    <p:extLst>
      <p:ext uri="{BB962C8B-B14F-4D97-AF65-F5344CB8AC3E}">
        <p14:creationId xmlns:p14="http://schemas.microsoft.com/office/powerpoint/2010/main" val="96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Graph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1728056"/>
            <a:ext cx="5935425" cy="43924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06180" y="1600200"/>
            <a:ext cx="288032" cy="316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5518348" y="1600200"/>
            <a:ext cx="288032" cy="316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2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78379" y="4731239"/>
                <a:ext cx="155209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379" y="4731239"/>
                <a:ext cx="1552092" cy="281937"/>
              </a:xfrm>
              <a:prstGeom prst="rect">
                <a:avLst/>
              </a:prstGeom>
              <a:blipFill rotWithShape="0">
                <a:blip r:embed="rId4"/>
                <a:stretch>
                  <a:fillRect l="-4724" t="-2174" r="-1575" b="-369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Properties of Homogenous Functions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i="1" dirty="0" smtClean="0"/>
                  <a:t>[EULER THEOREM] f(x, y) </a:t>
                </a:r>
                <a:r>
                  <a:rPr lang="en-IN" dirty="0"/>
                  <a:t>is homogeneous of degree </a:t>
                </a:r>
                <a:r>
                  <a:rPr lang="en-IN" i="1" dirty="0" smtClean="0"/>
                  <a:t>k if and only if </a:t>
                </a:r>
                <a:endParaRPr lang="en-IN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bSup>
                        <m:sSub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s-ES" i="1" dirty="0" err="1">
                          <a:latin typeface="Cambria Math" panose="02040503050406030204" pitchFamily="18" charset="0"/>
                        </a:rPr>
                        <m:t>𝑦</m:t>
                      </m:r>
                      <m:sSubSup>
                        <m:sSub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s-ES" i="1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i="1" dirty="0" smtClean="0"/>
              </a:p>
              <a:p>
                <a:r>
                  <a:rPr lang="en-IN" i="1" dirty="0"/>
                  <a:t>f(x, y) </a:t>
                </a:r>
                <a:r>
                  <a:rPr lang="en-IN" dirty="0"/>
                  <a:t>is homogeneous of degree </a:t>
                </a:r>
                <a:r>
                  <a:rPr lang="en-IN" i="1" dirty="0" smtClean="0"/>
                  <a:t>k then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i="1" dirty="0"/>
                  <a:t> </a:t>
                </a:r>
                <a:r>
                  <a:rPr lang="en-IN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i="1" dirty="0"/>
                  <a:t> </a:t>
                </a:r>
                <a:r>
                  <a:rPr lang="en-IN" dirty="0"/>
                  <a:t>are both homogeneous of degree </a:t>
                </a:r>
                <a:r>
                  <a:rPr lang="en-IN" i="1" dirty="0"/>
                  <a:t>k </a:t>
                </a:r>
                <a:r>
                  <a:rPr lang="en-IN" dirty="0"/>
                  <a:t>− </a:t>
                </a:r>
                <a:r>
                  <a:rPr lang="en-IN" dirty="0" smtClean="0"/>
                  <a:t>1</a:t>
                </a:r>
                <a:endParaRPr lang="en-IN" i="1" dirty="0"/>
              </a:p>
              <a:p>
                <a:pPr lvl="1"/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(1, 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s-ES" i="1" dirty="0"/>
                  <a:t> </a:t>
                </a:r>
                <a:r>
                  <a:rPr lang="es-ES" dirty="0"/>
                  <a:t>(</a:t>
                </a:r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:r>
                  <a:rPr lang="es-ES" i="1" dirty="0"/>
                  <a:t>x &gt; </a:t>
                </a:r>
                <a:r>
                  <a:rPr lang="es-ES" dirty="0"/>
                  <a:t>0, </a:t>
                </a:r>
                <a:r>
                  <a:rPr lang="es-ES" i="1" dirty="0"/>
                  <a:t>y &gt; </a:t>
                </a:r>
                <a:r>
                  <a:rPr lang="es-ES" dirty="0"/>
                  <a:t>0</a:t>
                </a:r>
                <a:r>
                  <a:rPr lang="es-ES" dirty="0" smtClean="0"/>
                  <a:t>)</a:t>
                </a:r>
                <a:endParaRPr lang="es-ES" i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 + 2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𝑥𝑦</m:t>
                    </m:r>
                    <m:sSubSup>
                      <m:sSub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 +</m:t>
                    </m:r>
                    <m:sSup>
                      <m:s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Homogenous Function of n variables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function </a:t>
            </a:r>
            <a:r>
              <a:rPr lang="en-IN" i="1" dirty="0"/>
              <a:t>f </a:t>
            </a:r>
            <a:r>
              <a:rPr lang="en-IN" dirty="0"/>
              <a:t>of n</a:t>
            </a:r>
            <a:r>
              <a:rPr lang="en-IN" dirty="0" smtClean="0"/>
              <a:t> </a:t>
            </a:r>
            <a:r>
              <a:rPr lang="en-IN" dirty="0"/>
              <a:t>variables </a:t>
            </a:r>
            <a:r>
              <a:rPr lang="en-IN" dirty="0" smtClean="0"/>
              <a:t>defined </a:t>
            </a:r>
            <a:r>
              <a:rPr lang="en-IN" dirty="0"/>
              <a:t>in a domain </a:t>
            </a:r>
            <a:r>
              <a:rPr lang="en-IN" i="1" dirty="0"/>
              <a:t>D </a:t>
            </a:r>
            <a:r>
              <a:rPr lang="en-IN" dirty="0"/>
              <a:t>is said to be </a:t>
            </a:r>
            <a:r>
              <a:rPr lang="en-IN" b="1" dirty="0" smtClean="0"/>
              <a:t>homogeneous of </a:t>
            </a:r>
            <a:r>
              <a:rPr lang="en-IN" b="1" dirty="0"/>
              <a:t>degree </a:t>
            </a:r>
            <a:r>
              <a:rPr lang="en-IN" b="1" i="1" dirty="0"/>
              <a:t>k </a:t>
            </a:r>
            <a:r>
              <a:rPr lang="en-IN" dirty="0"/>
              <a:t>if, for all </a:t>
            </a:r>
            <a:r>
              <a:rPr lang="en-IN" i="1" dirty="0"/>
              <a:t>(</a:t>
            </a:r>
            <a:r>
              <a:rPr lang="en-IN" i="1" dirty="0" smtClean="0"/>
              <a:t>x</a:t>
            </a:r>
            <a:r>
              <a:rPr lang="en-IN" i="1" baseline="-25000" dirty="0" smtClean="0"/>
              <a:t>1</a:t>
            </a:r>
            <a:r>
              <a:rPr lang="en-IN" i="1" dirty="0" smtClean="0"/>
              <a:t>, x</a:t>
            </a:r>
            <a:r>
              <a:rPr lang="en-IN" i="1" baseline="-25000" dirty="0" smtClean="0"/>
              <a:t>2</a:t>
            </a:r>
            <a:r>
              <a:rPr lang="en-IN" i="1" dirty="0" smtClean="0"/>
              <a:t>, … ,</a:t>
            </a:r>
            <a:r>
              <a:rPr lang="en-IN" i="1" dirty="0" err="1" smtClean="0"/>
              <a:t>x</a:t>
            </a:r>
            <a:r>
              <a:rPr lang="en-IN" i="1" baseline="-25000" dirty="0" err="1" smtClean="0"/>
              <a:t>n</a:t>
            </a:r>
            <a:r>
              <a:rPr lang="en-IN" i="1" dirty="0" smtClean="0"/>
              <a:t>) </a:t>
            </a:r>
            <a:r>
              <a:rPr lang="en-IN" dirty="0"/>
              <a:t>in </a:t>
            </a:r>
            <a:r>
              <a:rPr lang="en-IN" i="1" dirty="0" smtClean="0"/>
              <a:t>D</a:t>
            </a:r>
            <a:r>
              <a:rPr lang="en-IN" dirty="0" smtClean="0"/>
              <a:t>,</a:t>
            </a:r>
          </a:p>
          <a:p>
            <a:pPr marL="45720" indent="0" algn="ctr">
              <a:buNone/>
            </a:pPr>
            <a:r>
              <a:rPr lang="en-IN" i="1" dirty="0" smtClean="0"/>
              <a:t>f(tx</a:t>
            </a:r>
            <a:r>
              <a:rPr lang="en-IN" i="1" baseline="-25000" dirty="0" smtClean="0"/>
              <a:t>1</a:t>
            </a:r>
            <a:r>
              <a:rPr lang="en-IN" i="1" dirty="0" smtClean="0"/>
              <a:t>, tx</a:t>
            </a:r>
            <a:r>
              <a:rPr lang="en-IN" i="1" baseline="-25000" dirty="0" smtClean="0"/>
              <a:t>2</a:t>
            </a:r>
            <a:r>
              <a:rPr lang="en-IN" i="1" dirty="0"/>
              <a:t>, … </a:t>
            </a:r>
            <a:r>
              <a:rPr lang="en-IN" i="1" dirty="0" smtClean="0"/>
              <a:t>,</a:t>
            </a:r>
            <a:r>
              <a:rPr lang="en-IN" i="1" dirty="0" err="1" smtClean="0"/>
              <a:t>tx</a:t>
            </a:r>
            <a:r>
              <a:rPr lang="en-IN" i="1" baseline="-25000" dirty="0" err="1" smtClean="0"/>
              <a:t>n</a:t>
            </a:r>
            <a:r>
              <a:rPr lang="en-IN" i="1" dirty="0"/>
              <a:t>) </a:t>
            </a:r>
            <a:r>
              <a:rPr lang="en-IN" dirty="0" smtClean="0"/>
              <a:t>= </a:t>
            </a:r>
            <a:r>
              <a:rPr lang="en-IN" i="1" dirty="0" err="1" smtClean="0"/>
              <a:t>t</a:t>
            </a:r>
            <a:r>
              <a:rPr lang="en-IN" i="1" baseline="30000" dirty="0" err="1" smtClean="0"/>
              <a:t>k</a:t>
            </a:r>
            <a:r>
              <a:rPr lang="en-IN" i="1" baseline="30000" dirty="0" smtClean="0"/>
              <a:t> </a:t>
            </a:r>
            <a:r>
              <a:rPr lang="en-IN" i="1" dirty="0" smtClean="0"/>
              <a:t>f(x</a:t>
            </a:r>
            <a:r>
              <a:rPr lang="en-IN" i="1" baseline="-25000" dirty="0" smtClean="0"/>
              <a:t>1</a:t>
            </a:r>
            <a:r>
              <a:rPr lang="en-IN" i="1" dirty="0"/>
              <a:t>, x</a:t>
            </a:r>
            <a:r>
              <a:rPr lang="en-IN" i="1" baseline="-25000" dirty="0"/>
              <a:t>2</a:t>
            </a:r>
            <a:r>
              <a:rPr lang="en-IN" i="1" dirty="0"/>
              <a:t>, … ,</a:t>
            </a:r>
            <a:r>
              <a:rPr lang="en-IN" i="1" dirty="0" err="1"/>
              <a:t>x</a:t>
            </a:r>
            <a:r>
              <a:rPr lang="en-IN" i="1" baseline="-25000" dirty="0" err="1"/>
              <a:t>n</a:t>
            </a:r>
            <a:r>
              <a:rPr lang="en-IN" i="1" dirty="0"/>
              <a:t>)</a:t>
            </a:r>
            <a:r>
              <a:rPr lang="en-IN" i="1" dirty="0" smtClean="0"/>
              <a:t> </a:t>
            </a:r>
            <a:r>
              <a:rPr lang="en-IN" dirty="0"/>
              <a:t>for all </a:t>
            </a:r>
            <a:r>
              <a:rPr lang="en-IN" i="1" dirty="0"/>
              <a:t>t &gt; </a:t>
            </a:r>
            <a:r>
              <a:rPr lang="en-IN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20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Homothetic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Let </a:t>
            </a:r>
            <a:r>
              <a:rPr lang="en-IN" i="1" dirty="0"/>
              <a:t>f </a:t>
            </a:r>
            <a:r>
              <a:rPr lang="en-IN" dirty="0"/>
              <a:t>be a function of </a:t>
            </a:r>
            <a:r>
              <a:rPr lang="en-IN" i="1" dirty="0"/>
              <a:t>n </a:t>
            </a:r>
            <a:r>
              <a:rPr lang="en-IN" dirty="0"/>
              <a:t>variables </a:t>
            </a:r>
            <a:r>
              <a:rPr lang="en-IN" b="1" dirty="0"/>
              <a:t>x </a:t>
            </a:r>
            <a:r>
              <a:rPr lang="en-IN" dirty="0"/>
              <a:t>= </a:t>
            </a:r>
            <a:r>
              <a:rPr lang="en-IN" i="1" dirty="0"/>
              <a:t>(x</a:t>
            </a:r>
            <a:r>
              <a:rPr lang="en-IN" baseline="-25000" dirty="0"/>
              <a:t>1</a:t>
            </a:r>
            <a:r>
              <a:rPr lang="en-IN" i="1" dirty="0"/>
              <a:t>, . . . , </a:t>
            </a:r>
            <a:r>
              <a:rPr lang="en-IN" i="1" dirty="0" err="1"/>
              <a:t>x</a:t>
            </a:r>
            <a:r>
              <a:rPr lang="en-IN" i="1" baseline="-25000" dirty="0" err="1"/>
              <a:t>n</a:t>
            </a:r>
            <a:r>
              <a:rPr lang="en-IN" i="1" dirty="0"/>
              <a:t>) </a:t>
            </a:r>
            <a:r>
              <a:rPr lang="en-IN" dirty="0"/>
              <a:t>defined in a cone </a:t>
            </a:r>
            <a:r>
              <a:rPr lang="en-IN" i="1" dirty="0"/>
              <a:t>K</a:t>
            </a:r>
            <a:r>
              <a:rPr lang="en-IN" dirty="0"/>
              <a:t>. Then </a:t>
            </a:r>
            <a:r>
              <a:rPr lang="en-IN" i="1" dirty="0"/>
              <a:t>f </a:t>
            </a:r>
            <a:r>
              <a:rPr lang="en-IN" dirty="0"/>
              <a:t>is </a:t>
            </a:r>
            <a:r>
              <a:rPr lang="en-IN" dirty="0" smtClean="0"/>
              <a:t>called </a:t>
            </a:r>
            <a:r>
              <a:rPr lang="en-IN" b="1" dirty="0" smtClean="0"/>
              <a:t>homothetic </a:t>
            </a:r>
            <a:r>
              <a:rPr lang="en-IN" dirty="0"/>
              <a:t>provided that</a:t>
            </a:r>
          </a:p>
          <a:p>
            <a:pPr marL="45720" indent="0" algn="ctr">
              <a:buNone/>
            </a:pPr>
            <a:r>
              <a:rPr lang="fr-FR" b="1" dirty="0"/>
              <a:t>x</a:t>
            </a:r>
            <a:r>
              <a:rPr lang="fr-FR" i="1" dirty="0"/>
              <a:t>, </a:t>
            </a:r>
            <a:r>
              <a:rPr lang="fr-FR" b="1" dirty="0"/>
              <a:t>y </a:t>
            </a:r>
            <a:r>
              <a:rPr lang="fr-FR" dirty="0"/>
              <a:t>∈ </a:t>
            </a:r>
            <a:r>
              <a:rPr lang="fr-FR" i="1" dirty="0"/>
              <a:t>K, f (</a:t>
            </a:r>
            <a:r>
              <a:rPr lang="fr-FR" b="1" dirty="0"/>
              <a:t>x</a:t>
            </a:r>
            <a:r>
              <a:rPr lang="fr-FR" i="1" dirty="0"/>
              <a:t>) </a:t>
            </a:r>
            <a:r>
              <a:rPr lang="fr-FR" dirty="0"/>
              <a:t>= </a:t>
            </a:r>
            <a:r>
              <a:rPr lang="fr-FR" i="1" dirty="0"/>
              <a:t>f (</a:t>
            </a:r>
            <a:r>
              <a:rPr lang="fr-FR" b="1" dirty="0"/>
              <a:t>y</a:t>
            </a:r>
            <a:r>
              <a:rPr lang="fr-FR" i="1" dirty="0"/>
              <a:t>), t &gt; </a:t>
            </a:r>
            <a:r>
              <a:rPr lang="fr-FR" dirty="0"/>
              <a:t>0 ⇒ </a:t>
            </a:r>
            <a:r>
              <a:rPr lang="fr-FR" i="1" dirty="0"/>
              <a:t>f (</a:t>
            </a:r>
            <a:r>
              <a:rPr lang="fr-FR" i="1" dirty="0" err="1"/>
              <a:t>t</a:t>
            </a:r>
            <a:r>
              <a:rPr lang="fr-FR" b="1" dirty="0" err="1"/>
              <a:t>x</a:t>
            </a:r>
            <a:r>
              <a:rPr lang="fr-FR" i="1" dirty="0"/>
              <a:t>) </a:t>
            </a:r>
            <a:r>
              <a:rPr lang="fr-FR" dirty="0"/>
              <a:t>= </a:t>
            </a:r>
            <a:r>
              <a:rPr lang="fr-FR" i="1" dirty="0"/>
              <a:t>f (</a:t>
            </a:r>
            <a:r>
              <a:rPr lang="fr-FR" i="1" dirty="0" err="1"/>
              <a:t>t</a:t>
            </a:r>
            <a:r>
              <a:rPr lang="fr-FR" b="1" dirty="0" err="1"/>
              <a:t>y</a:t>
            </a:r>
            <a:r>
              <a:rPr lang="fr-FR" i="1" dirty="0" smtClean="0"/>
              <a:t>)</a:t>
            </a:r>
          </a:p>
          <a:p>
            <a:pPr marL="45720" indent="0" algn="ctr">
              <a:buNone/>
            </a:pPr>
            <a:endParaRPr lang="fr-FR" i="1" dirty="0"/>
          </a:p>
          <a:p>
            <a:pPr marL="45720" indent="0" algn="ctr">
              <a:buNone/>
            </a:pPr>
            <a:endParaRPr lang="fr-FR" i="1" dirty="0" smtClean="0"/>
          </a:p>
          <a:p>
            <a:r>
              <a:rPr lang="en-IN" i="1" dirty="0"/>
              <a:t>H </a:t>
            </a:r>
            <a:r>
              <a:rPr lang="en-IN" dirty="0"/>
              <a:t>strictly increasing </a:t>
            </a:r>
            <a:r>
              <a:rPr lang="en-IN" dirty="0" smtClean="0"/>
              <a:t>and </a:t>
            </a:r>
            <a:r>
              <a:rPr lang="en-IN" i="1" dirty="0" smtClean="0"/>
              <a:t>f </a:t>
            </a:r>
            <a:r>
              <a:rPr lang="en-IN" dirty="0"/>
              <a:t>is homogeneous of degree </a:t>
            </a:r>
            <a:r>
              <a:rPr lang="en-IN" i="1" dirty="0"/>
              <a:t>k </a:t>
            </a:r>
            <a:r>
              <a:rPr lang="en-IN" dirty="0"/>
              <a:t>⇒ </a:t>
            </a:r>
            <a:r>
              <a:rPr lang="en-IN" i="1" dirty="0"/>
              <a:t>F(</a:t>
            </a:r>
            <a:r>
              <a:rPr lang="en-IN" b="1" dirty="0"/>
              <a:t>x</a:t>
            </a:r>
            <a:r>
              <a:rPr lang="en-IN" i="1" dirty="0"/>
              <a:t>) </a:t>
            </a:r>
            <a:r>
              <a:rPr lang="en-IN" dirty="0"/>
              <a:t>= </a:t>
            </a:r>
            <a:r>
              <a:rPr lang="en-IN" i="1" dirty="0"/>
              <a:t>H(f (</a:t>
            </a:r>
            <a:r>
              <a:rPr lang="en-IN" b="1" dirty="0"/>
              <a:t>x</a:t>
            </a:r>
            <a:r>
              <a:rPr lang="en-IN" i="1" dirty="0"/>
              <a:t>)) </a:t>
            </a:r>
            <a:r>
              <a:rPr lang="en-IN" dirty="0"/>
              <a:t>is homothetic</a:t>
            </a:r>
          </a:p>
        </p:txBody>
      </p:sp>
    </p:spTree>
    <p:extLst>
      <p:ext uri="{BB962C8B-B14F-4D97-AF65-F5344CB8AC3E}">
        <p14:creationId xmlns:p14="http://schemas.microsoft.com/office/powerpoint/2010/main" val="1844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Approximations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The linear approximation to </a:t>
                </a:r>
                <a:r>
                  <a:rPr lang="en-IN" i="1" dirty="0"/>
                  <a:t>f (x, y) </a:t>
                </a:r>
                <a:r>
                  <a:rPr lang="en-IN" dirty="0"/>
                  <a:t>about </a:t>
                </a:r>
                <a:r>
                  <a:rPr lang="en-IN" i="1" dirty="0"/>
                  <a:t>(x</a:t>
                </a:r>
                <a:r>
                  <a:rPr lang="en-IN" baseline="-25000" dirty="0"/>
                  <a:t>0</a:t>
                </a:r>
                <a:r>
                  <a:rPr lang="en-IN" i="1" dirty="0"/>
                  <a:t>, y</a:t>
                </a:r>
                <a:r>
                  <a:rPr lang="en-IN" baseline="-25000" dirty="0"/>
                  <a:t>0</a:t>
                </a:r>
                <a:r>
                  <a:rPr lang="en-IN" i="1" dirty="0"/>
                  <a:t>) </a:t>
                </a:r>
                <a:r>
                  <a:rPr lang="en-IN" dirty="0" smtClean="0"/>
                  <a:t>is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≈ 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45720" indent="0">
                  <a:buNone/>
                </a:pPr>
                <a:endParaRPr lang="en-IN" dirty="0" smtClean="0"/>
              </a:p>
              <a:p>
                <a:r>
                  <a:rPr lang="en-IN" dirty="0" smtClean="0"/>
                  <a:t>What will be the approximation for f which is a function of n variables?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5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Approximation in Pictures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54052" y="5589240"/>
            <a:ext cx="44644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854052" y="1836440"/>
            <a:ext cx="8384" cy="3752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755013">
            <a:off x="3194882" y="2710683"/>
            <a:ext cx="4245910" cy="3312159"/>
          </a:xfrm>
          <a:custGeom>
            <a:avLst/>
            <a:gdLst>
              <a:gd name="connsiteX0" fmla="*/ 1744 w 2702741"/>
              <a:gd name="connsiteY0" fmla="*/ 2546252 h 2546252"/>
              <a:gd name="connsiteX1" fmla="*/ 437842 w 2702741"/>
              <a:gd name="connsiteY1" fmla="*/ 942535 h 2546252"/>
              <a:gd name="connsiteX2" fmla="*/ 2702741 w 2702741"/>
              <a:gd name="connsiteY2" fmla="*/ 0 h 25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741" h="2546252">
                <a:moveTo>
                  <a:pt x="1744" y="2546252"/>
                </a:moveTo>
                <a:cubicBezTo>
                  <a:pt x="-5290" y="1956581"/>
                  <a:pt x="-12324" y="1366910"/>
                  <a:pt x="437842" y="942535"/>
                </a:cubicBezTo>
                <a:cubicBezTo>
                  <a:pt x="888008" y="518160"/>
                  <a:pt x="1795374" y="259080"/>
                  <a:pt x="2702741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H="1">
            <a:off x="4006180" y="3634400"/>
            <a:ext cx="4697" cy="19548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85078" y="3623323"/>
            <a:ext cx="1155310" cy="110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8548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x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917948" y="1651774"/>
            <a:ext cx="89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y = f(x)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824364" y="55775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x</a:t>
            </a:r>
            <a:r>
              <a:rPr lang="en-IN" baseline="-25000" dirty="0" smtClean="0"/>
              <a:t>0</a:t>
            </a:r>
            <a:endParaRPr lang="en-IN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3932" y="3449733"/>
            <a:ext cx="103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y</a:t>
            </a:r>
            <a:r>
              <a:rPr lang="en-IN" baseline="-25000" dirty="0" smtClean="0"/>
              <a:t>0</a:t>
            </a:r>
            <a:r>
              <a:rPr lang="en-IN" dirty="0" smtClean="0"/>
              <a:t> = f(x</a:t>
            </a:r>
            <a:r>
              <a:rPr lang="en-IN" baseline="-25000" dirty="0" smtClean="0"/>
              <a:t>0</a:t>
            </a:r>
            <a:r>
              <a:rPr lang="en-IN" dirty="0" smtClean="0"/>
              <a:t>)</a:t>
            </a:r>
            <a:endParaRPr lang="en-IN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898440" y="2564904"/>
            <a:ext cx="3267980" cy="159346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46340" y="2924944"/>
            <a:ext cx="12241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5806380" y="2708920"/>
            <a:ext cx="144016" cy="43204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/>
          <p:cNvSpPr txBox="1"/>
          <p:nvPr/>
        </p:nvSpPr>
        <p:spPr>
          <a:xfrm>
            <a:off x="6022404" y="25556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f‘(x</a:t>
            </a:r>
            <a:r>
              <a:rPr lang="en-IN" baseline="-25000" dirty="0" smtClean="0"/>
              <a:t>0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6022404" y="20211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y – y</a:t>
            </a:r>
            <a:r>
              <a:rPr lang="en-IN" baseline="-25000" dirty="0" smtClean="0"/>
              <a:t>0</a:t>
            </a:r>
            <a:r>
              <a:rPr lang="en-IN" dirty="0" smtClean="0"/>
              <a:t> = f’(x</a:t>
            </a:r>
            <a:r>
              <a:rPr lang="en-IN" baseline="-25000" dirty="0" smtClean="0"/>
              <a:t>0</a:t>
            </a:r>
            <a:r>
              <a:rPr lang="en-IN" dirty="0" smtClean="0"/>
              <a:t>)*(x – x</a:t>
            </a:r>
            <a:r>
              <a:rPr lang="en-IN" baseline="-25000" dirty="0" smtClean="0"/>
              <a:t>0</a:t>
            </a:r>
            <a:r>
              <a:rPr lang="en-IN" dirty="0" smtClean="0"/>
              <a:t>) </a:t>
            </a:r>
            <a:endParaRPr lang="en-IN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078188" y="3573016"/>
            <a:ext cx="4697" cy="19548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26060" y="3573016"/>
            <a:ext cx="1155310" cy="110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Midterm Maths Course Review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Check your emails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02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System of Equations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To find the number of degrees of freedom for a system of equations, count the number </a:t>
                </a:r>
                <a:r>
                  <a:rPr lang="en-IN" dirty="0"/>
                  <a:t>of variables, </a:t>
                </a:r>
                <a:r>
                  <a:rPr lang="en-IN" i="1" dirty="0"/>
                  <a:t>n</a:t>
                </a:r>
                <a:r>
                  <a:rPr lang="en-IN" dirty="0"/>
                  <a:t>, and the number of “independent” equations, </a:t>
                </a:r>
                <a:r>
                  <a:rPr lang="en-IN" i="1" dirty="0"/>
                  <a:t>m</a:t>
                </a:r>
                <a:r>
                  <a:rPr lang="en-IN" dirty="0"/>
                  <a:t>. </a:t>
                </a:r>
                <a:r>
                  <a:rPr lang="en-IN" dirty="0" smtClean="0"/>
                  <a:t> In general,</a:t>
                </a:r>
              </a:p>
              <a:p>
                <a:pPr lvl="1"/>
                <a:r>
                  <a:rPr lang="en-IN" dirty="0" smtClean="0"/>
                  <a:t>If </a:t>
                </a:r>
                <a:r>
                  <a:rPr lang="en-IN" i="1" dirty="0" smtClean="0"/>
                  <a:t>n </a:t>
                </a:r>
                <a:r>
                  <a:rPr lang="en-IN" i="1" dirty="0"/>
                  <a:t>&gt; m</a:t>
                </a:r>
                <a:r>
                  <a:rPr lang="en-IN" dirty="0"/>
                  <a:t>, there are </a:t>
                </a:r>
                <a:r>
                  <a:rPr lang="en-IN" i="1" dirty="0"/>
                  <a:t>n</a:t>
                </a:r>
                <a:r>
                  <a:rPr lang="en-IN" dirty="0"/>
                  <a:t>−</a:t>
                </a:r>
                <a:r>
                  <a:rPr lang="en-IN" i="1" dirty="0"/>
                  <a:t>m </a:t>
                </a:r>
                <a:r>
                  <a:rPr lang="en-IN" dirty="0"/>
                  <a:t>degrees of freedom in the system. </a:t>
                </a:r>
                <a:endParaRPr lang="en-IN" dirty="0" smtClean="0"/>
              </a:p>
              <a:p>
                <a:pPr lvl="1"/>
                <a:r>
                  <a:rPr lang="en-IN" dirty="0" smtClean="0"/>
                  <a:t>If </a:t>
                </a:r>
                <a:r>
                  <a:rPr lang="en-IN" i="1" dirty="0" smtClean="0"/>
                  <a:t>n </a:t>
                </a:r>
                <a:r>
                  <a:rPr lang="en-IN" i="1" dirty="0"/>
                  <a:t>&lt; m</a:t>
                </a:r>
                <a:r>
                  <a:rPr lang="en-IN" dirty="0"/>
                  <a:t>, </a:t>
                </a:r>
                <a:r>
                  <a:rPr lang="en-IN" dirty="0" smtClean="0"/>
                  <a:t>there is </a:t>
                </a:r>
                <a:r>
                  <a:rPr lang="en-IN" dirty="0"/>
                  <a:t>no solution to the </a:t>
                </a:r>
                <a:r>
                  <a:rPr lang="en-IN" dirty="0" smtClean="0"/>
                  <a:t>system</a:t>
                </a:r>
              </a:p>
              <a:p>
                <a:r>
                  <a:rPr lang="en-IN" dirty="0" smtClean="0"/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           3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=3,                    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…+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53" r="-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9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Degrees of freedom for a system of equations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 </a:t>
                </a:r>
                <a:r>
                  <a:rPr lang="en-IN" dirty="0"/>
                  <a:t>system of equations in </a:t>
                </a:r>
                <a:r>
                  <a:rPr lang="en-IN" i="1" dirty="0"/>
                  <a:t>n </a:t>
                </a:r>
                <a:r>
                  <a:rPr lang="en-IN" dirty="0"/>
                  <a:t>variables is said to have </a:t>
                </a:r>
                <a:r>
                  <a:rPr lang="en-IN" i="1" dirty="0"/>
                  <a:t>k </a:t>
                </a:r>
                <a:r>
                  <a:rPr lang="en-IN" b="1" dirty="0"/>
                  <a:t>degrees of freedom </a:t>
                </a:r>
                <a:r>
                  <a:rPr lang="en-IN" dirty="0" smtClean="0"/>
                  <a:t>if there </a:t>
                </a:r>
                <a:r>
                  <a:rPr lang="en-IN" dirty="0"/>
                  <a:t>is a set of </a:t>
                </a:r>
                <a:r>
                  <a:rPr lang="en-IN" i="1" dirty="0"/>
                  <a:t>k </a:t>
                </a:r>
                <a:r>
                  <a:rPr lang="en-IN" dirty="0"/>
                  <a:t>variables that can be freely chosen, while the remaining </a:t>
                </a:r>
                <a:r>
                  <a:rPr lang="en-IN" i="1" dirty="0" smtClean="0"/>
                  <a:t>n</a:t>
                </a:r>
                <a:r>
                  <a:rPr lang="en-IN" dirty="0" smtClean="0"/>
                  <a:t>−</a:t>
                </a:r>
                <a:r>
                  <a:rPr lang="en-IN" i="1" dirty="0" smtClean="0"/>
                  <a:t>k </a:t>
                </a:r>
                <a:r>
                  <a:rPr lang="en-IN" dirty="0" smtClean="0"/>
                  <a:t>variables </a:t>
                </a:r>
                <a:r>
                  <a:rPr lang="en-IN" dirty="0"/>
                  <a:t>are uniquely determined once the </a:t>
                </a:r>
                <a:r>
                  <a:rPr lang="en-IN" i="1" dirty="0"/>
                  <a:t>k </a:t>
                </a:r>
                <a:r>
                  <a:rPr lang="en-IN" dirty="0"/>
                  <a:t>free variables have been </a:t>
                </a:r>
                <a:r>
                  <a:rPr lang="en-IN" dirty="0" smtClean="0"/>
                  <a:t>assigned specific </a:t>
                </a:r>
                <a:r>
                  <a:rPr lang="en-IN" dirty="0"/>
                  <a:t>values</a:t>
                </a:r>
                <a:r>
                  <a:rPr lang="en-IN" dirty="0" smtClean="0"/>
                  <a:t>.</a:t>
                </a:r>
              </a:p>
              <a:p>
                <a:r>
                  <a:rPr lang="en-IN" dirty="0" smtClean="0"/>
                  <a:t>How many </a:t>
                </a:r>
                <a:r>
                  <a:rPr lang="en-IN" dirty="0" err="1" smtClean="0"/>
                  <a:t>dof</a:t>
                </a:r>
                <a:r>
                  <a:rPr lang="en-IN" dirty="0" smtClean="0"/>
                  <a:t> in this system: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           3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 r="-3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7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1: Simple Chain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z = f(x, y) where both x(t) and y(t).</a:t>
                </a:r>
              </a:p>
              <a:p>
                <a:r>
                  <a:rPr lang="en-US" dirty="0" smtClean="0"/>
                  <a:t>Hence z = f(x(t), y(t))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Solve without solving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xu</a:t>
            </a:r>
            <a:r>
              <a:rPr lang="en-IN" baseline="30000" dirty="0" smtClean="0"/>
              <a:t>3</a:t>
            </a:r>
            <a:r>
              <a:rPr lang="en-IN" dirty="0" smtClean="0"/>
              <a:t> </a:t>
            </a:r>
            <a:r>
              <a:rPr lang="en-IN" dirty="0"/>
              <a:t>+ </a:t>
            </a:r>
            <a:r>
              <a:rPr lang="en-IN" i="1" dirty="0"/>
              <a:t>v </a:t>
            </a:r>
            <a:r>
              <a:rPr lang="en-IN" dirty="0"/>
              <a:t>= </a:t>
            </a:r>
            <a:r>
              <a:rPr lang="en-IN" i="1" dirty="0" smtClean="0"/>
              <a:t>y</a:t>
            </a:r>
            <a:r>
              <a:rPr lang="en-IN" baseline="30000" dirty="0" smtClean="0"/>
              <a:t>2</a:t>
            </a:r>
            <a:r>
              <a:rPr lang="en-IN" dirty="0" smtClean="0"/>
              <a:t>, 3</a:t>
            </a:r>
            <a:r>
              <a:rPr lang="en-IN" i="1" dirty="0" smtClean="0"/>
              <a:t>uv </a:t>
            </a:r>
            <a:r>
              <a:rPr lang="en-IN" dirty="0"/>
              <a:t>− </a:t>
            </a:r>
            <a:r>
              <a:rPr lang="en-IN" i="1" dirty="0"/>
              <a:t>x </a:t>
            </a:r>
            <a:r>
              <a:rPr lang="en-IN" dirty="0"/>
              <a:t>= 4</a:t>
            </a:r>
          </a:p>
          <a:p>
            <a:endParaRPr lang="en-IN" dirty="0" smtClean="0"/>
          </a:p>
          <a:p>
            <a:r>
              <a:rPr lang="en-IN" dirty="0" smtClean="0"/>
              <a:t>Differentiate </a:t>
            </a:r>
            <a:r>
              <a:rPr lang="en-IN" dirty="0"/>
              <a:t>the </a:t>
            </a:r>
            <a:r>
              <a:rPr lang="en-IN" dirty="0" smtClean="0"/>
              <a:t>system</a:t>
            </a:r>
            <a:r>
              <a:rPr lang="en-IN" dirty="0"/>
              <a:t>, and solve for </a:t>
            </a:r>
            <a:r>
              <a:rPr lang="en-IN" i="1" dirty="0"/>
              <a:t>du </a:t>
            </a:r>
            <a:r>
              <a:rPr lang="en-IN" dirty="0"/>
              <a:t>and </a:t>
            </a:r>
            <a:r>
              <a:rPr lang="en-IN" i="1" dirty="0"/>
              <a:t>dv </a:t>
            </a:r>
            <a:r>
              <a:rPr lang="en-IN" dirty="0"/>
              <a:t>in terms of </a:t>
            </a:r>
            <a:r>
              <a:rPr lang="en-IN" i="1" dirty="0"/>
              <a:t>dx </a:t>
            </a:r>
            <a:r>
              <a:rPr lang="en-IN" dirty="0"/>
              <a:t>and </a:t>
            </a:r>
            <a:r>
              <a:rPr lang="en-IN" i="1" dirty="0" err="1" smtClean="0"/>
              <a:t>dy</a:t>
            </a:r>
            <a:endParaRPr lang="en-IN" dirty="0" smtClean="0"/>
          </a:p>
          <a:p>
            <a:r>
              <a:rPr lang="en-IN" dirty="0" smtClean="0"/>
              <a:t>Find </a:t>
            </a:r>
            <a:r>
              <a:rPr lang="en-IN" i="1" dirty="0" err="1" smtClean="0"/>
              <a:t>u’</a:t>
            </a:r>
            <a:r>
              <a:rPr lang="en-IN" i="1" baseline="-25000" dirty="0" err="1" smtClean="0"/>
              <a:t>x</a:t>
            </a:r>
            <a:r>
              <a:rPr lang="en-IN" i="1" dirty="0" smtClean="0"/>
              <a:t> </a:t>
            </a:r>
            <a:r>
              <a:rPr lang="en-IN" dirty="0"/>
              <a:t>and </a:t>
            </a:r>
            <a:r>
              <a:rPr lang="en-IN" i="1" dirty="0" err="1" smtClean="0"/>
              <a:t>v’</a:t>
            </a:r>
            <a:r>
              <a:rPr lang="en-IN" i="1" baseline="-25000" dirty="0" err="1" smtClean="0"/>
              <a:t>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Solution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IN" dirty="0" smtClean="0"/>
                  <a:t>Differentiating first equation, we get: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𝑦𝑑𝑦</m:t>
                    </m:r>
                  </m:oMath>
                </a14:m>
                <a:endParaRPr lang="en-IN" dirty="0" smtClean="0"/>
              </a:p>
              <a:p>
                <a:r>
                  <a:rPr lang="en-IN" dirty="0"/>
                  <a:t>Differentiating </a:t>
                </a:r>
                <a:r>
                  <a:rPr lang="en-IN" dirty="0" smtClean="0"/>
                  <a:t>second equation</a:t>
                </a:r>
                <a:r>
                  <a:rPr lang="en-IN" dirty="0"/>
                  <a:t>, we get: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𝑢𝑑𝑣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Rearranging terms we get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𝑦𝑑𝑦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m:rPr>
                                <m:nor/>
                              </m:rPr>
                              <a:rPr lang="en-IN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𝑢𝑑𝑣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mr>
                      </m:m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Solving simultaneously, we get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𝑦𝑣𝑑𝑦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𝑣𝑑𝑥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3(3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IN" i="1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IN" i="1" dirty="0"/>
              </a:p>
              <a:p>
                <a:endParaRPr lang="en-IN" i="1" dirty="0" smtClean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</a:t>
                </a:r>
                <a:r>
                  <a:rPr lang="en-IN" i="1" dirty="0"/>
                  <a:t>y</a:t>
                </a:r>
                <a:r>
                  <a:rPr lang="en-IN" baseline="-25000" dirty="0"/>
                  <a:t>1</a:t>
                </a:r>
                <a:r>
                  <a:rPr lang="en-IN" dirty="0"/>
                  <a:t> and </a:t>
                </a:r>
                <a:r>
                  <a:rPr lang="en-IN" i="1" dirty="0"/>
                  <a:t>y</a:t>
                </a:r>
                <a:r>
                  <a:rPr lang="en-IN" baseline="-25000" dirty="0"/>
                  <a:t>2</a:t>
                </a:r>
                <a:r>
                  <a:rPr lang="en-IN" dirty="0"/>
                  <a:t> are implicitly defined as differentiable functions of </a:t>
                </a:r>
                <a:r>
                  <a:rPr lang="en-IN" i="1" dirty="0"/>
                  <a:t>x</a:t>
                </a:r>
                <a:r>
                  <a:rPr lang="en-IN" baseline="-25000" dirty="0"/>
                  <a:t>1</a:t>
                </a:r>
                <a:r>
                  <a:rPr lang="en-IN" dirty="0"/>
                  <a:t> and </a:t>
                </a:r>
                <a:r>
                  <a:rPr lang="en-IN" i="1" dirty="0"/>
                  <a:t>x</a:t>
                </a:r>
                <a:r>
                  <a:rPr lang="en-IN" baseline="-25000" dirty="0"/>
                  <a:t>2</a:t>
                </a:r>
                <a:r>
                  <a:rPr lang="en-IN" dirty="0"/>
                  <a:t> by</a:t>
                </a:r>
              </a:p>
              <a:p>
                <a:pPr marL="45720" indent="0">
                  <a:buNone/>
                </a:pPr>
                <a:endParaRPr lang="es-ES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) = 3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IN" i="1" dirty="0">
                          <a:latin typeface="Cambria Math" panose="02040503050406030204" pitchFamily="18" charset="0"/>
                        </a:rPr>
                        <m:t>= 0</m:t>
                      </m:r>
                    </m:oMath>
                  </m:oMathPara>
                </a14:m>
                <a:endParaRPr lang="en-IN" dirty="0" smtClean="0"/>
              </a:p>
              <a:p>
                <a:pPr marL="45720" indent="0">
                  <a:buNone/>
                </a:pPr>
                <a:endParaRPr lang="en-IN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sSubSup>
                        <m:sSubSup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IN" i="1" dirty="0">
                          <a:latin typeface="Cambria Math" panose="02040503050406030204" pitchFamily="18" charset="0"/>
                        </a:rPr>
                        <m:t>− 2</m:t>
                      </m:r>
                      <m:sSub>
                        <m:sSub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IN" i="1" dirty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 dirty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IN" dirty="0"/>
              </a:p>
              <a:p>
                <a:endParaRPr lang="en-IN" dirty="0" smtClean="0"/>
              </a:p>
              <a:p>
                <a:r>
                  <a:rPr lang="en-IN" dirty="0" smtClean="0"/>
                  <a:t>Find </a:t>
                </a:r>
                <a:r>
                  <a:rPr lang="en-IN" i="1" dirty="0"/>
                  <a:t>∂y</a:t>
                </a:r>
                <a:r>
                  <a:rPr lang="en-IN" baseline="-25000" dirty="0"/>
                  <a:t>1</a:t>
                </a:r>
                <a:r>
                  <a:rPr lang="en-IN" i="1" dirty="0"/>
                  <a:t>/∂x</a:t>
                </a:r>
                <a:r>
                  <a:rPr lang="en-IN" baseline="-25000" dirty="0"/>
                  <a:t>1</a:t>
                </a:r>
                <a:r>
                  <a:rPr lang="en-IN" dirty="0"/>
                  <a:t> and </a:t>
                </a:r>
                <a:r>
                  <a:rPr lang="en-IN" i="1" dirty="0"/>
                  <a:t>∂y</a:t>
                </a:r>
                <a:r>
                  <a:rPr lang="en-IN" baseline="-25000" dirty="0"/>
                  <a:t>2</a:t>
                </a:r>
                <a:r>
                  <a:rPr lang="en-IN" i="1" dirty="0"/>
                  <a:t>/∂x</a:t>
                </a:r>
                <a:r>
                  <a:rPr lang="en-IN" baseline="-25000" dirty="0"/>
                  <a:t>1</a:t>
                </a:r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Solution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IN" dirty="0" smtClean="0"/>
                  <a:t>Differentiating first equation, we get: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9</m:t>
                    </m:r>
                    <m:sSubSup>
                      <m:sSub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Differentiating </a:t>
                </a:r>
                <a:r>
                  <a:rPr lang="en-IN" dirty="0" smtClean="0"/>
                  <a:t>second equation</a:t>
                </a:r>
                <a:r>
                  <a:rPr lang="en-IN" dirty="0"/>
                  <a:t>, we get: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+6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Rearranging terms we get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E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sSubSup>
                              <m:sSubSupPr>
                                <m:ctrlPr>
                                  <a:rPr lang="es-E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s-E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E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Solving simultaneously, we get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>
                              <a:latin typeface="Cambria Math" panose="02040503050406030204" pitchFamily="18" charset="0"/>
                            </a:rPr>
                            <m:t>−3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(1+54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E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>
                              <a:latin typeface="Cambria Math" panose="02040503050406030204" pitchFamily="18" charset="0"/>
                            </a:rPr>
                            <m:t>−3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(1+54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−27</m:t>
                        </m:r>
                        <m:sSubSup>
                          <m:sSubSupPr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(1+54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i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(1+54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i="1" dirty="0"/>
              </a:p>
              <a:p>
                <a:endParaRPr lang="en-IN" i="1" dirty="0" smtClean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Production function of a good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=10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IN" dirty="0" smtClean="0"/>
              </a:p>
              <a:p>
                <a:r>
                  <a:rPr lang="en-IN" dirty="0" smtClean="0"/>
                  <a:t>Suppose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b="0" dirty="0" smtClean="0"/>
              </a:p>
              <a:p>
                <a:r>
                  <a:rPr lang="en-IN" dirty="0" smtClean="0"/>
                  <a:t>What is the relative rate of growth of Y, i.e. what is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IN" dirty="0" smtClean="0"/>
                  <a:t>?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1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 manufacturer determines that m employees will produce a total of q units of a product per day, where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IN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+19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If </a:t>
                </a:r>
                <a:r>
                  <a:rPr lang="en-IN" dirty="0"/>
                  <a:t>the demand equation for the product is p = 900/(q+9), determine the marginal-revenue </a:t>
                </a:r>
                <a:r>
                  <a:rPr lang="en-IN" dirty="0" smtClean="0"/>
                  <a:t>when </a:t>
                </a:r>
                <a:r>
                  <a:rPr lang="en-IN" dirty="0"/>
                  <a:t>m = 9.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4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 2: Chain rule for many variables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z = f(x, y) where both x(t, s) </a:t>
                </a:r>
                <a:r>
                  <a:rPr lang="en-US" dirty="0"/>
                  <a:t>and </a:t>
                </a:r>
                <a:r>
                  <a:rPr lang="en-US" dirty="0" smtClean="0"/>
                  <a:t>y(t, s).</a:t>
                </a:r>
                <a:endParaRPr lang="en-US" dirty="0"/>
              </a:p>
              <a:p>
                <a:r>
                  <a:rPr lang="en-US" dirty="0"/>
                  <a:t>Hence z = </a:t>
                </a:r>
                <a:r>
                  <a:rPr lang="en-US" dirty="0" smtClean="0"/>
                  <a:t>f(x(t, s), y(t, s))</a:t>
                </a: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 general rule is stated on page 418 of the book.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8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Q3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 smtClean="0"/>
                  <a:t>Each week a suburban railway company has a long-run cost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of providing Q</a:t>
                </a:r>
                <a:r>
                  <a:rPr lang="en-IN" baseline="-25000" dirty="0" smtClean="0"/>
                  <a:t>1 </a:t>
                </a:r>
                <a:r>
                  <a:rPr lang="en-IN" dirty="0" smtClean="0"/>
                  <a:t>passenger </a:t>
                </a:r>
                <a:r>
                  <a:rPr lang="en-IN" dirty="0"/>
                  <a:t>kilometres of service during rush hours </a:t>
                </a:r>
                <a:r>
                  <a:rPr lang="en-IN" dirty="0" smtClean="0"/>
                  <a:t>and Q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 passenger </a:t>
                </a:r>
                <a:r>
                  <a:rPr lang="en-IN" dirty="0"/>
                  <a:t>kilometres during </a:t>
                </a:r>
                <a:r>
                  <a:rPr lang="en-IN" dirty="0" smtClean="0"/>
                  <a:t>off-peak </a:t>
                </a:r>
                <a:r>
                  <a:rPr lang="en-IN" dirty="0"/>
                  <a:t>hours. </a:t>
                </a:r>
                <a:endParaRPr lang="en-IN" dirty="0" smtClean="0"/>
              </a:p>
              <a:p>
                <a:r>
                  <a:rPr lang="en-IN" dirty="0" smtClean="0"/>
                  <a:t>As </a:t>
                </a:r>
                <a:r>
                  <a:rPr lang="en-IN" dirty="0"/>
                  <a:t>functions of the regulated </a:t>
                </a:r>
                <a:r>
                  <a:rPr lang="en-IN" dirty="0" smtClean="0"/>
                  <a:t>fares p</a:t>
                </a:r>
                <a:r>
                  <a:rPr lang="en-IN" baseline="-25000" dirty="0" smtClean="0"/>
                  <a:t>1 </a:t>
                </a:r>
                <a:r>
                  <a:rPr lang="en-IN" dirty="0" smtClean="0"/>
                  <a:t>and p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 per </a:t>
                </a:r>
                <a:r>
                  <a:rPr lang="en-IN" dirty="0"/>
                  <a:t>kilometre for the rush hours </a:t>
                </a:r>
                <a:r>
                  <a:rPr lang="en-IN" dirty="0" smtClean="0"/>
                  <a:t>and off-peak </a:t>
                </a:r>
                <a:r>
                  <a:rPr lang="en-IN" dirty="0"/>
                  <a:t>hours respectively, the demands for the two kinds of service </a:t>
                </a:r>
                <a:r>
                  <a:rPr lang="en-IN" dirty="0" smtClean="0"/>
                  <a:t>are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IN" dirty="0" smtClean="0"/>
                  <a:t> </a:t>
                </a:r>
              </a:p>
              <a:p>
                <a:r>
                  <a:rPr lang="en-IN" dirty="0" smtClean="0"/>
                  <a:t>where </a:t>
                </a:r>
                <a:r>
                  <a:rPr lang="en-IN" dirty="0"/>
                  <a:t>the constants A, B, </a:t>
                </a:r>
                <a:r>
                  <a:rPr lang="el-GR" dirty="0" smtClean="0">
                    <a:latin typeface="Calibri" panose="020F0502020204030204" pitchFamily="34" charset="0"/>
                  </a:rPr>
                  <a:t>α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, α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, β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, β</a:t>
                </a:r>
                <a:r>
                  <a:rPr lang="en-IN" baseline="-25000" dirty="0" smtClean="0"/>
                  <a:t>2 </a:t>
                </a:r>
                <a:r>
                  <a:rPr lang="en-IN" dirty="0" smtClean="0"/>
                  <a:t>are </a:t>
                </a:r>
                <a:r>
                  <a:rPr lang="en-IN" dirty="0"/>
                  <a:t>all positive. </a:t>
                </a:r>
                <a:endParaRPr lang="en-IN" dirty="0" smtClean="0"/>
              </a:p>
              <a:p>
                <a:r>
                  <a:rPr lang="en-IN" dirty="0" smtClean="0"/>
                  <a:t>Assuming </a:t>
                </a:r>
                <a:r>
                  <a:rPr lang="en-IN" dirty="0"/>
                  <a:t>that </a:t>
                </a:r>
                <a:r>
                  <a:rPr lang="en-IN" dirty="0" smtClean="0"/>
                  <a:t>the company </a:t>
                </a:r>
                <a:r>
                  <a:rPr lang="en-IN" dirty="0"/>
                  <a:t>runs enough trains </a:t>
                </a:r>
                <a:r>
                  <a:rPr lang="en-IN" dirty="0" smtClean="0"/>
                  <a:t>to </a:t>
                </a:r>
                <a:r>
                  <a:rPr lang="en-IN" dirty="0"/>
                  <a:t>meet the demand, find </a:t>
                </a:r>
                <a:r>
                  <a:rPr lang="en-IN" dirty="0" smtClean="0"/>
                  <a:t>the expression for the change in company’s cost if the government increases the price p</a:t>
                </a:r>
                <a:r>
                  <a:rPr lang="en-IN" baseline="-25000" dirty="0" smtClean="0"/>
                  <a:t>1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 b="-18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 3: Differentials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Consider a function z = f(x, y)</a:t>
                </a:r>
              </a:p>
              <a:p>
                <a:r>
                  <a:rPr lang="en-IN" dirty="0" smtClean="0"/>
                  <a:t>Differential of z is defined as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9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Q4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Calculate the differential of the following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 smtClean="0"/>
              </a:p>
              <a:p>
                <a:r>
                  <a:rPr lang="en-US" dirty="0" smtClean="0"/>
                  <a:t>[HW Problem] Calculate </a:t>
                </a:r>
                <a:r>
                  <a:rPr lang="en-US" dirty="0" err="1" smtClean="0"/>
                  <a:t>dU</a:t>
                </a:r>
                <a:r>
                  <a:rPr lang="en-US" dirty="0" smtClean="0"/>
                  <a:t> expressed in terms of dx and </a:t>
                </a:r>
                <a:r>
                  <a:rPr lang="en-US" dirty="0" err="1" smtClean="0"/>
                  <a:t>dy</a:t>
                </a:r>
                <a:r>
                  <a:rPr lang="en-US" dirty="0" smtClean="0"/>
                  <a:t> where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0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1020</Words>
  <Application>Microsoft Office PowerPoint</Application>
  <PresentationFormat>Custom</PresentationFormat>
  <Paragraphs>205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Copperplate Gothic Light</vt:lpstr>
      <vt:lpstr>Franklin Gothic Medium</vt:lpstr>
      <vt:lpstr>Business Contrast 16x9</vt:lpstr>
      <vt:lpstr>What are we doing so far?</vt:lpstr>
      <vt:lpstr>Comparative Statics</vt:lpstr>
      <vt:lpstr>Rule 1: Simple Chain Rule</vt:lpstr>
      <vt:lpstr>Q1</vt:lpstr>
      <vt:lpstr>Q2</vt:lpstr>
      <vt:lpstr>Rule 2: Chain rule for many variables</vt:lpstr>
      <vt:lpstr>Q3</vt:lpstr>
      <vt:lpstr>Rule 3: Differentials</vt:lpstr>
      <vt:lpstr>Q4</vt:lpstr>
      <vt:lpstr>Rule 4: Slope of a level curve</vt:lpstr>
      <vt:lpstr>Q5</vt:lpstr>
      <vt:lpstr>Intuitive Explanation for dP/dR &gt; 0</vt:lpstr>
      <vt:lpstr>Q6</vt:lpstr>
      <vt:lpstr>Rule 5: Elasticity of substitution</vt:lpstr>
      <vt:lpstr>Q7</vt:lpstr>
      <vt:lpstr>Question</vt:lpstr>
      <vt:lpstr>Status so far</vt:lpstr>
      <vt:lpstr>What will we do today?</vt:lpstr>
      <vt:lpstr>HOW TO DO PROOFS</vt:lpstr>
      <vt:lpstr>Homogenous Functions</vt:lpstr>
      <vt:lpstr>Graph</vt:lpstr>
      <vt:lpstr>Properties of Homogenous Functions</vt:lpstr>
      <vt:lpstr>Homogenous Function of n variables</vt:lpstr>
      <vt:lpstr>Homothetic Functions</vt:lpstr>
      <vt:lpstr>Linear Approximations</vt:lpstr>
      <vt:lpstr>Linear Approximation in Pictures</vt:lpstr>
      <vt:lpstr>Midterm Maths Course Review</vt:lpstr>
      <vt:lpstr>System of Equations</vt:lpstr>
      <vt:lpstr>Degrees of freedom for a system of equations</vt:lpstr>
      <vt:lpstr>Solve without solving</vt:lpstr>
      <vt:lpstr>Solution</vt:lpstr>
      <vt:lpstr>Question</vt:lpstr>
      <vt:lpstr>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2016-03-07T05:49:35Z</dcterms:created>
  <dcterms:modified xsi:type="dcterms:W3CDTF">2016-03-22T09:56:47Z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