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0"/>
  </p:notesMasterIdLst>
  <p:handoutMasterIdLst>
    <p:handoutMasterId r:id="rId41"/>
  </p:handoutMasterIdLst>
  <p:sldIdLst>
    <p:sldId id="261" r:id="rId3"/>
    <p:sldId id="257" r:id="rId4"/>
    <p:sldId id="271" r:id="rId5"/>
    <p:sldId id="272" r:id="rId6"/>
    <p:sldId id="302" r:id="rId7"/>
    <p:sldId id="273" r:id="rId8"/>
    <p:sldId id="294" r:id="rId9"/>
    <p:sldId id="297" r:id="rId10"/>
    <p:sldId id="299" r:id="rId11"/>
    <p:sldId id="298" r:id="rId12"/>
    <p:sldId id="303" r:id="rId13"/>
    <p:sldId id="293" r:id="rId14"/>
    <p:sldId id="295" r:id="rId15"/>
    <p:sldId id="284" r:id="rId16"/>
    <p:sldId id="285" r:id="rId17"/>
    <p:sldId id="265" r:id="rId18"/>
    <p:sldId id="304" r:id="rId19"/>
    <p:sldId id="274" r:id="rId20"/>
    <p:sldId id="275" r:id="rId21"/>
    <p:sldId id="282" r:id="rId22"/>
    <p:sldId id="306" r:id="rId23"/>
    <p:sldId id="276" r:id="rId24"/>
    <p:sldId id="278" r:id="rId25"/>
    <p:sldId id="277" r:id="rId26"/>
    <p:sldId id="287" r:id="rId27"/>
    <p:sldId id="309" r:id="rId28"/>
    <p:sldId id="296" r:id="rId29"/>
    <p:sldId id="280" r:id="rId30"/>
    <p:sldId id="289" r:id="rId31"/>
    <p:sldId id="290" r:id="rId32"/>
    <p:sldId id="307" r:id="rId33"/>
    <p:sldId id="300" r:id="rId34"/>
    <p:sldId id="308" r:id="rId35"/>
    <p:sldId id="301" r:id="rId36"/>
    <p:sldId id="291" r:id="rId37"/>
    <p:sldId id="292" r:id="rId38"/>
    <p:sldId id="30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5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15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7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5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7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4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80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3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5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3/15/2016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ites.lafayette.edu/thompsmc/files/2014/01/Section_14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Functions of Many Variables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 smtClean="0"/>
                  <a:t>A function f(x, y) is continuous at the point (a, b) if the following conditions</a:t>
                </a:r>
              </a:p>
              <a:p>
                <a:pPr marL="0" indent="0">
                  <a:buNone/>
                </a:pPr>
                <a:r>
                  <a:rPr lang="en-IN" dirty="0"/>
                  <a:t>are satisfied:</a:t>
                </a:r>
              </a:p>
              <a:p>
                <a:pPr marL="0" indent="0">
                  <a:buNone/>
                </a:pPr>
                <a:r>
                  <a:rPr lang="en-IN" dirty="0"/>
                  <a:t>1. f(a, b) exists (i.e., (a, b) is in the domain of f(x, y))</a:t>
                </a:r>
              </a:p>
              <a:p>
                <a:pPr marL="0" indent="0">
                  <a:buNone/>
                </a:pPr>
                <a:r>
                  <a:rPr lang="en-IN" dirty="0"/>
                  <a:t>2.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i="0" dirty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)→(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IN" dirty="0"/>
                  <a:t> exists</a:t>
                </a:r>
              </a:p>
              <a:p>
                <a:pPr marL="0" indent="0">
                  <a:buNone/>
                </a:pPr>
                <a:r>
                  <a:rPr lang="en-IN" dirty="0"/>
                  <a:t>3.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)→(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98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65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Is the function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 smtClean="0"/>
                  <a:t> continuous at (2, 1)?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6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78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 this function continuous?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Yes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No</a:t>
            </a:r>
            <a:endParaRPr lang="en-IN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t="-967" r="2760" b="-5842"/>
          <a:stretch/>
        </p:blipFill>
        <p:spPr>
          <a:xfrm>
            <a:off x="374868" y="1912503"/>
            <a:ext cx="6594887" cy="3039325"/>
          </a:xfrm>
        </p:spPr>
      </p:pic>
    </p:spTree>
    <p:extLst>
      <p:ext uri="{BB962C8B-B14F-4D97-AF65-F5344CB8AC3E}">
        <p14:creationId xmlns:p14="http://schemas.microsoft.com/office/powerpoint/2010/main" val="356747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 this function differentiable?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Yes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No</a:t>
            </a:r>
            <a:endParaRPr lang="en-IN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t="-967" r="2760" b="-5842"/>
          <a:stretch/>
        </p:blipFill>
        <p:spPr>
          <a:xfrm>
            <a:off x="374868" y="1912503"/>
            <a:ext cx="6594887" cy="3039325"/>
          </a:xfrm>
        </p:spPr>
      </p:pic>
    </p:spTree>
    <p:extLst>
      <p:ext uri="{BB962C8B-B14F-4D97-AF65-F5344CB8AC3E}">
        <p14:creationId xmlns:p14="http://schemas.microsoft.com/office/powerpoint/2010/main" val="397700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 this function continuous?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Yes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No</a:t>
            </a:r>
            <a:endParaRPr lang="en-IN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" r="1070"/>
          <a:stretch>
            <a:fillRect/>
          </a:stretch>
        </p:blipFill>
        <p:spPr>
          <a:xfrm>
            <a:off x="1165511" y="1223681"/>
            <a:ext cx="5091783" cy="4773547"/>
          </a:xfrm>
        </p:spPr>
      </p:pic>
      <p:sp>
        <p:nvSpPr>
          <p:cNvPr id="7" name="AutoShape 2" descr="Image result for differentiable fun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62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Which of these functions is differentiable?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/>
              <a:t>- both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/>
              <a:t> </a:t>
            </a:r>
            <a:r>
              <a:rPr lang="en-IN" dirty="0" smtClean="0"/>
              <a:t>- neither</a:t>
            </a:r>
            <a:endParaRPr lang="en-IN" dirty="0"/>
          </a:p>
        </p:txBody>
      </p:sp>
      <p:sp>
        <p:nvSpPr>
          <p:cNvPr id="7" name="AutoShape 2" descr="Image result for differentiable fun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2980" r="-7107" b="16519"/>
          <a:stretch/>
        </p:blipFill>
        <p:spPr>
          <a:xfrm>
            <a:off x="-168812" y="1788064"/>
            <a:ext cx="7920111" cy="2461208"/>
          </a:xfrm>
        </p:spPr>
      </p:pic>
      <p:pic>
        <p:nvPicPr>
          <p:cNvPr id="6" name="Picture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83796" r="-7107" b="-2"/>
          <a:stretch/>
        </p:blipFill>
        <p:spPr>
          <a:xfrm>
            <a:off x="-64339" y="4464427"/>
            <a:ext cx="7920111" cy="4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Derivatives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th.loyola.edu/~loberbro/matlab/html/Plot2D_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07" y="503853"/>
            <a:ext cx="7378793" cy="553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a derivative?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81201"/>
                <a:ext cx="3877101" cy="3809999"/>
              </a:xfrm>
            </p:spPr>
            <p:txBody>
              <a:bodyPr/>
              <a:lstStyle/>
              <a:p>
                <a:r>
                  <a:rPr lang="en-IN" dirty="0" smtClean="0"/>
                  <a:t>Suppose u = f(v)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IN" dirty="0" smtClean="0"/>
                  <a:t> </a:t>
                </a:r>
              </a:p>
              <a:p>
                <a:r>
                  <a:rPr lang="en-IN" dirty="0" smtClean="0"/>
                  <a:t>Measures how much u changes per unit of change in v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81201"/>
                <a:ext cx="3877101" cy="3809999"/>
              </a:xfrm>
              <a:blipFill rotWithShape="0">
                <a:blip r:embed="rId4"/>
                <a:stretch>
                  <a:fillRect l="-1415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346209" y="2825087"/>
            <a:ext cx="136478" cy="15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9528412" y="5051947"/>
            <a:ext cx="136478" cy="15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6414448" y="2429301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9487469" y="4676212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60108" y="2798633"/>
            <a:ext cx="2841009" cy="206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43313" y="5421868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90949" y="453811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2521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5" grpId="0"/>
      <p:bldP spid="8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Partial Derivatives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If z = f(x, y), then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dirty="0" smtClean="0"/>
                  <a:t> denotes the derivative of f(x, y) with respect to x when y is held constant</a:t>
                </a:r>
              </a:p>
              <a:p>
                <a:r>
                  <a:rPr lang="en-IN" dirty="0" smtClean="0"/>
                  <a:t>Partial derivative of z with respect of x is </a:t>
                </a:r>
              </a:p>
              <a:p>
                <a:pPr marL="0" indent="0">
                  <a:buNone/>
                </a:pPr>
                <a:endParaRPr lang="e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N" b="0" dirty="0" smtClean="0">
                  <a:ea typeface="Cambria Math" panose="02040503050406030204" pitchFamily="18" charset="0"/>
                </a:endParaRPr>
              </a:p>
              <a:p>
                <a:r>
                  <a:rPr lang="en-IN" dirty="0" smtClean="0"/>
                  <a:t>Example: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dirty="0" smtClean="0"/>
                  <a:t>.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71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4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Partial Derivatives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If z = f(x, y), then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dirty="0" smtClean="0"/>
                  <a:t> denotes the derivative of f(x, y) with respect to y when x is held constant</a:t>
                </a:r>
              </a:p>
              <a:p>
                <a:r>
                  <a:rPr lang="en-IN" dirty="0" smtClean="0"/>
                  <a:t>Partial derivative of z with respect of y is </a:t>
                </a:r>
              </a:p>
              <a:p>
                <a:pPr marL="0" indent="0">
                  <a:buNone/>
                </a:pPr>
                <a:endParaRPr lang="e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N" b="0" dirty="0" smtClean="0">
                  <a:ea typeface="Cambria Math" panose="02040503050406030204" pitchFamily="18" charset="0"/>
                </a:endParaRPr>
              </a:p>
              <a:p>
                <a:r>
                  <a:rPr lang="en-IN" dirty="0" smtClean="0"/>
                  <a:t>Example: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dirty="0" smtClean="0"/>
                  <a:t>.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dirty="0" smtClean="0"/>
                  <a:t> and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2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two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function f of two real variables x and y with domain D is a rule that assigns a specified number f(x, y) to each point (x, y) in D</a:t>
                </a:r>
              </a:p>
              <a:p>
                <a:r>
                  <a:rPr lang="en-US" dirty="0" smtClean="0"/>
                  <a:t>D is a subset of 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 plane</a:t>
                </a:r>
              </a:p>
              <a:p>
                <a:r>
                  <a:rPr lang="en-US" dirty="0" smtClean="0"/>
                  <a:t>z = f(x, y) = x + y</a:t>
                </a:r>
              </a:p>
              <a:p>
                <a:r>
                  <a:rPr lang="en-US" dirty="0" smtClean="0"/>
                  <a:t>Find the domain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Find the domain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Economic </a:t>
                </a:r>
                <a:r>
                  <a:rPr lang="en-US" dirty="0" err="1" smtClean="0"/>
                  <a:t>Applictions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Utility of a person is a function of number of dress purchased and number of shoes</a:t>
                </a:r>
              </a:p>
              <a:p>
                <a:pPr lvl="1"/>
                <a:r>
                  <a:rPr lang="en-US" dirty="0" smtClean="0"/>
                  <a:t>Cost of a firm is a function of number of workers hired and machines bought</a:t>
                </a:r>
              </a:p>
              <a:p>
                <a:pPr lvl="1"/>
                <a:r>
                  <a:rPr lang="en-US" dirty="0" smtClean="0"/>
                  <a:t>Payoffs in a gamble is a function of how much you bid and how much your opponent bid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08" t="-3040" b="-4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zweigmedia.com/RealWorld/summarypic/cs8_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594" y="1981201"/>
            <a:ext cx="2752494" cy="254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 = K</a:t>
            </a:r>
            <a:r>
              <a:rPr lang="en-IN" baseline="30000" dirty="0" smtClean="0"/>
              <a:t>0.14</a:t>
            </a:r>
            <a:r>
              <a:rPr lang="en-IN" dirty="0" smtClean="0"/>
              <a:t>L</a:t>
            </a:r>
            <a:r>
              <a:rPr lang="en-IN" baseline="30000" dirty="0" smtClean="0"/>
              <a:t>0.28</a:t>
            </a:r>
            <a:r>
              <a:rPr lang="en-IN" dirty="0" smtClean="0"/>
              <a:t>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Calculate the marginal product of </a:t>
            </a:r>
            <a:r>
              <a:rPr lang="en-IN" dirty="0" smtClean="0"/>
              <a:t>labour</a:t>
            </a:r>
          </a:p>
          <a:p>
            <a:r>
              <a:rPr lang="en-IN" dirty="0" smtClean="0"/>
              <a:t>Calculate the marginal product of capital</a:t>
            </a:r>
          </a:p>
          <a:p>
            <a:r>
              <a:rPr lang="en-IN" dirty="0" smtClean="0"/>
              <a:t>Calculate the marginal rate of substitution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438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For the production function </a:t>
            </a:r>
            <a:r>
              <a:rPr lang="en-IN" i="1" dirty="0"/>
              <a:t>Q </a:t>
            </a:r>
            <a:r>
              <a:rPr lang="en-IN" dirty="0"/>
              <a:t>= </a:t>
            </a:r>
            <a:r>
              <a:rPr lang="en-IN" dirty="0" smtClean="0"/>
              <a:t>20</a:t>
            </a:r>
            <a:r>
              <a:rPr lang="en-IN" i="1" dirty="0" smtClean="0"/>
              <a:t>K</a:t>
            </a:r>
            <a:r>
              <a:rPr lang="en-IN" baseline="30000" dirty="0" smtClean="0"/>
              <a:t>0</a:t>
            </a:r>
            <a:r>
              <a:rPr lang="en-IN" i="1" baseline="30000" dirty="0" smtClean="0"/>
              <a:t>.</a:t>
            </a:r>
            <a:r>
              <a:rPr lang="en-IN" baseline="30000" dirty="0" smtClean="0"/>
              <a:t>5</a:t>
            </a:r>
            <a:r>
              <a:rPr lang="en-IN" i="1" dirty="0" smtClean="0"/>
              <a:t>L</a:t>
            </a:r>
            <a:r>
              <a:rPr lang="en-IN" baseline="30000" dirty="0" smtClean="0"/>
              <a:t>0</a:t>
            </a:r>
            <a:r>
              <a:rPr lang="en-IN" i="1" baseline="30000" dirty="0" smtClean="0"/>
              <a:t>.</a:t>
            </a:r>
            <a:r>
              <a:rPr lang="en-IN" baseline="30000" dirty="0" smtClean="0"/>
              <a:t>5</a:t>
            </a:r>
          </a:p>
          <a:p>
            <a:pPr lvl="1"/>
            <a:r>
              <a:rPr lang="en-IN" dirty="0" smtClean="0"/>
              <a:t>Derive </a:t>
            </a:r>
            <a:r>
              <a:rPr lang="en-IN" dirty="0"/>
              <a:t>a function for </a:t>
            </a:r>
            <a:r>
              <a:rPr lang="en-IN" dirty="0" smtClean="0"/>
              <a:t>MPL,</a:t>
            </a:r>
            <a:endParaRPr lang="en-IN" dirty="0"/>
          </a:p>
          <a:p>
            <a:pPr lvl="1"/>
            <a:r>
              <a:rPr lang="en-IN" dirty="0" smtClean="0"/>
              <a:t>Does the MPL increase or decrease </a:t>
            </a:r>
            <a:r>
              <a:rPr lang="en-IN" dirty="0"/>
              <a:t>as one moves </a:t>
            </a:r>
            <a:r>
              <a:rPr lang="en-IN" dirty="0" smtClean="0"/>
              <a:t>along </a:t>
            </a:r>
            <a:r>
              <a:rPr lang="en-IN" dirty="0"/>
              <a:t>an isoquant by </a:t>
            </a:r>
            <a:r>
              <a:rPr lang="en-IN" dirty="0" smtClean="0"/>
              <a:t>increasing </a:t>
            </a:r>
            <a:r>
              <a:rPr lang="en-IN" i="1" dirty="0" smtClean="0"/>
              <a:t>L</a:t>
            </a:r>
            <a:r>
              <a:rPr lang="en-IN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448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Distance between two points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Distance between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is:</a:t>
                </a:r>
              </a:p>
              <a:p>
                <a:pPr marL="0" indent="0">
                  <a:buNone/>
                </a:pPr>
                <a:endParaRPr lang="e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N" dirty="0" smtClean="0"/>
              </a:p>
              <a:p>
                <a:r>
                  <a:rPr lang="en-IN" dirty="0"/>
                  <a:t>Find the distance </a:t>
                </a:r>
                <a:r>
                  <a:rPr lang="en-IN" i="1" dirty="0"/>
                  <a:t>d </a:t>
                </a:r>
                <a:r>
                  <a:rPr lang="en-IN" dirty="0"/>
                  <a:t>between the </a:t>
                </a:r>
                <a:r>
                  <a:rPr lang="en-IN" dirty="0" smtClean="0"/>
                  <a:t>points </a:t>
                </a:r>
                <a:r>
                  <a:rPr lang="en-IN" i="1" dirty="0" smtClean="0"/>
                  <a:t>(</a:t>
                </a:r>
                <a:r>
                  <a:rPr lang="en-IN" dirty="0"/>
                  <a:t>−1</a:t>
                </a:r>
                <a:r>
                  <a:rPr lang="en-IN" i="1" dirty="0"/>
                  <a:t>, </a:t>
                </a:r>
                <a:r>
                  <a:rPr lang="en-IN" dirty="0"/>
                  <a:t>2</a:t>
                </a:r>
                <a:r>
                  <a:rPr lang="en-IN" i="1" dirty="0"/>
                  <a:t>, </a:t>
                </a:r>
                <a:r>
                  <a:rPr lang="en-IN" dirty="0"/>
                  <a:t>3</a:t>
                </a:r>
                <a:r>
                  <a:rPr lang="en-IN" i="1" dirty="0"/>
                  <a:t>) </a:t>
                </a:r>
                <a:r>
                  <a:rPr lang="en-IN" dirty="0"/>
                  <a:t>and </a:t>
                </a:r>
                <a:r>
                  <a:rPr lang="en-IN" i="1" dirty="0"/>
                  <a:t>(</a:t>
                </a:r>
                <a:r>
                  <a:rPr lang="en-IN" dirty="0"/>
                  <a:t>4</a:t>
                </a:r>
                <a:r>
                  <a:rPr lang="en-IN" i="1" dirty="0"/>
                  <a:t>,</a:t>
                </a:r>
                <a:r>
                  <a:rPr lang="en-IN" dirty="0"/>
                  <a:t>−2</a:t>
                </a:r>
                <a:r>
                  <a:rPr lang="en-IN" i="1" dirty="0"/>
                  <a:t>, </a:t>
                </a:r>
                <a:r>
                  <a:rPr lang="en-IN" dirty="0"/>
                  <a:t>0</a:t>
                </a:r>
                <a:r>
                  <a:rPr lang="en-IN" i="1" dirty="0"/>
                  <a:t>)</a:t>
                </a:r>
                <a:endParaRPr lang="en-IN" dirty="0" smtClean="0"/>
              </a:p>
              <a:p>
                <a:r>
                  <a:rPr lang="en-IN" dirty="0" smtClean="0"/>
                  <a:t>Find </a:t>
                </a:r>
                <a:r>
                  <a:rPr lang="en-IN" dirty="0"/>
                  <a:t>the equation for the sphere with centre at </a:t>
                </a:r>
                <a:r>
                  <a:rPr lang="en-IN" i="1" dirty="0"/>
                  <a:t>(</a:t>
                </a:r>
                <a:r>
                  <a:rPr lang="en-IN" dirty="0"/>
                  <a:t>2</a:t>
                </a:r>
                <a:r>
                  <a:rPr lang="en-IN" i="1" dirty="0"/>
                  <a:t>, </a:t>
                </a:r>
                <a:r>
                  <a:rPr lang="en-IN" dirty="0"/>
                  <a:t>1</a:t>
                </a:r>
                <a:r>
                  <a:rPr lang="en-IN" i="1" dirty="0"/>
                  <a:t>, </a:t>
                </a:r>
                <a:r>
                  <a:rPr lang="en-IN" dirty="0"/>
                  <a:t>1</a:t>
                </a:r>
                <a:r>
                  <a:rPr lang="en-IN" i="1" dirty="0"/>
                  <a:t>) </a:t>
                </a:r>
                <a:r>
                  <a:rPr lang="en-IN" dirty="0"/>
                  <a:t>and radius 5.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9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many 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 of many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Any ordered collection of </a:t>
            </a:r>
            <a:r>
              <a:rPr lang="en-IN" i="1" dirty="0"/>
              <a:t>n </a:t>
            </a:r>
            <a:r>
              <a:rPr lang="en-IN" dirty="0"/>
              <a:t>numbers </a:t>
            </a:r>
            <a:r>
              <a:rPr lang="en-IN" i="1" dirty="0"/>
              <a:t>(x</a:t>
            </a:r>
            <a:r>
              <a:rPr lang="en-IN" baseline="-25000" dirty="0"/>
              <a:t>1</a:t>
            </a:r>
            <a:r>
              <a:rPr lang="en-IN" i="1" dirty="0"/>
              <a:t>, x</a:t>
            </a:r>
            <a:r>
              <a:rPr lang="en-IN" baseline="-25000" dirty="0"/>
              <a:t>2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/>
              <a:t>) </a:t>
            </a:r>
            <a:r>
              <a:rPr lang="en-IN" dirty="0"/>
              <a:t>is called </a:t>
            </a:r>
            <a:r>
              <a:rPr lang="en-IN" dirty="0" smtClean="0"/>
              <a:t>an </a:t>
            </a:r>
            <a:r>
              <a:rPr lang="en-IN" b="1" i="1" dirty="0" smtClean="0"/>
              <a:t>n</a:t>
            </a:r>
            <a:r>
              <a:rPr lang="en-IN" b="1" dirty="0" smtClean="0"/>
              <a:t>-vector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save space</a:t>
            </a:r>
            <a:r>
              <a:rPr lang="en-IN" dirty="0" smtClean="0"/>
              <a:t>, </a:t>
            </a:r>
            <a:r>
              <a:rPr lang="en-IN" i="1" dirty="0" smtClean="0"/>
              <a:t>n</a:t>
            </a:r>
            <a:r>
              <a:rPr lang="en-IN" dirty="0" smtClean="0"/>
              <a:t>-vectors </a:t>
            </a:r>
            <a:r>
              <a:rPr lang="en-IN" dirty="0"/>
              <a:t>are often denoted by bold letters. For example, we write </a:t>
            </a:r>
            <a:r>
              <a:rPr lang="en-IN" b="1" dirty="0"/>
              <a:t>x </a:t>
            </a:r>
            <a:r>
              <a:rPr lang="en-IN" dirty="0"/>
              <a:t>= </a:t>
            </a:r>
            <a:r>
              <a:rPr lang="en-IN" i="1" dirty="0" smtClean="0"/>
              <a:t>(x</a:t>
            </a:r>
            <a:r>
              <a:rPr lang="en-IN" baseline="-25000" dirty="0" smtClean="0"/>
              <a:t>1</a:t>
            </a:r>
            <a:r>
              <a:rPr lang="en-IN" i="1" dirty="0"/>
              <a:t>, x</a:t>
            </a:r>
            <a:r>
              <a:rPr lang="en-IN" baseline="-25000" dirty="0"/>
              <a:t>2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 smtClean="0"/>
              <a:t>)</a:t>
            </a:r>
            <a:r>
              <a:rPr lang="en-IN" dirty="0" smtClean="0"/>
              <a:t>.</a:t>
            </a:r>
          </a:p>
          <a:p>
            <a:r>
              <a:rPr lang="en-IN" dirty="0"/>
              <a:t>Given any set </a:t>
            </a:r>
            <a:r>
              <a:rPr lang="en-IN" i="1" dirty="0"/>
              <a:t>D </a:t>
            </a:r>
            <a:r>
              <a:rPr lang="en-IN" dirty="0"/>
              <a:t>of </a:t>
            </a:r>
            <a:r>
              <a:rPr lang="en-IN" i="1" dirty="0"/>
              <a:t>n</a:t>
            </a:r>
            <a:r>
              <a:rPr lang="en-IN" dirty="0"/>
              <a:t>-vectors, </a:t>
            </a:r>
            <a:r>
              <a:rPr lang="en-IN" b="1" dirty="0"/>
              <a:t>a function </a:t>
            </a:r>
            <a:r>
              <a:rPr lang="en-IN" b="1" i="1" dirty="0"/>
              <a:t>f </a:t>
            </a:r>
            <a:r>
              <a:rPr lang="en-IN" b="1" dirty="0"/>
              <a:t>of </a:t>
            </a:r>
            <a:r>
              <a:rPr lang="en-IN" b="1" i="1" dirty="0"/>
              <a:t>n </a:t>
            </a:r>
            <a:r>
              <a:rPr lang="en-IN" b="1" dirty="0"/>
              <a:t>variables </a:t>
            </a:r>
            <a:r>
              <a:rPr lang="en-IN" b="1" i="1" dirty="0"/>
              <a:t>x</a:t>
            </a:r>
            <a:r>
              <a:rPr lang="en-IN" b="1" baseline="-25000" dirty="0"/>
              <a:t>1</a:t>
            </a:r>
            <a:r>
              <a:rPr lang="en-IN" b="1" dirty="0"/>
              <a:t>, </a:t>
            </a:r>
            <a:r>
              <a:rPr lang="en-IN" i="1" dirty="0"/>
              <a:t>. . . </a:t>
            </a:r>
            <a:r>
              <a:rPr lang="en-IN" b="1" dirty="0"/>
              <a:t>, </a:t>
            </a:r>
            <a:r>
              <a:rPr lang="en-IN" b="1" i="1" dirty="0" err="1"/>
              <a:t>x</a:t>
            </a:r>
            <a:r>
              <a:rPr lang="en-IN" b="1" i="1" baseline="-25000" dirty="0" err="1"/>
              <a:t>n</a:t>
            </a:r>
            <a:r>
              <a:rPr lang="en-IN" b="1" i="1" dirty="0"/>
              <a:t> </a:t>
            </a:r>
            <a:r>
              <a:rPr lang="en-IN" b="1" dirty="0" smtClean="0"/>
              <a:t>with domain </a:t>
            </a:r>
            <a:r>
              <a:rPr lang="en-IN" b="1" i="1" dirty="0"/>
              <a:t>D </a:t>
            </a:r>
            <a:r>
              <a:rPr lang="en-IN" dirty="0"/>
              <a:t>is a rule that assigns a specified number </a:t>
            </a:r>
            <a:r>
              <a:rPr lang="en-IN" i="1" dirty="0"/>
              <a:t>f (</a:t>
            </a:r>
            <a:r>
              <a:rPr lang="en-IN" b="1" dirty="0"/>
              <a:t>x</a:t>
            </a:r>
            <a:r>
              <a:rPr lang="en-IN" i="1" dirty="0"/>
              <a:t>) </a:t>
            </a:r>
            <a:r>
              <a:rPr lang="en-IN" dirty="0"/>
              <a:t>= </a:t>
            </a:r>
            <a:r>
              <a:rPr lang="en-IN" i="1" dirty="0" smtClean="0"/>
              <a:t>f(x</a:t>
            </a:r>
            <a:r>
              <a:rPr lang="en-IN" baseline="-25000" dirty="0" smtClean="0"/>
              <a:t>1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/>
              <a:t>) </a:t>
            </a:r>
            <a:r>
              <a:rPr lang="en-IN" dirty="0" smtClean="0"/>
              <a:t>to each </a:t>
            </a:r>
            <a:r>
              <a:rPr lang="en-IN" i="1" dirty="0"/>
              <a:t>n</a:t>
            </a:r>
            <a:r>
              <a:rPr lang="en-IN" dirty="0"/>
              <a:t>-vector </a:t>
            </a:r>
            <a:r>
              <a:rPr lang="en-IN" b="1" dirty="0"/>
              <a:t>x </a:t>
            </a:r>
            <a:r>
              <a:rPr lang="en-IN" dirty="0"/>
              <a:t>= </a:t>
            </a:r>
            <a:r>
              <a:rPr lang="en-IN" i="1" dirty="0"/>
              <a:t>(x</a:t>
            </a:r>
            <a:r>
              <a:rPr lang="en-IN" baseline="-25000" dirty="0"/>
              <a:t>1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/>
              <a:t>) </a:t>
            </a:r>
            <a:r>
              <a:rPr lang="en-IN" dirty="0" smtClean="0"/>
              <a:t>in </a:t>
            </a:r>
            <a:r>
              <a:rPr lang="en-IN" i="1" dirty="0"/>
              <a:t>D</a:t>
            </a:r>
            <a:r>
              <a:rPr lang="en-IN" dirty="0" smtClean="0"/>
              <a:t>.</a:t>
            </a:r>
          </a:p>
          <a:p>
            <a:r>
              <a:rPr lang="en-IN" dirty="0"/>
              <a:t>Let </a:t>
            </a:r>
            <a:r>
              <a:rPr lang="en-IN" i="1" dirty="0"/>
              <a:t>f (x, y, z) </a:t>
            </a:r>
            <a:r>
              <a:rPr lang="en-IN" dirty="0"/>
              <a:t>= </a:t>
            </a:r>
            <a:r>
              <a:rPr lang="en-IN" i="1" dirty="0" err="1"/>
              <a:t>xy</a:t>
            </a:r>
            <a:r>
              <a:rPr lang="en-IN" i="1" dirty="0"/>
              <a:t> </a:t>
            </a:r>
            <a:r>
              <a:rPr lang="en-IN" dirty="0"/>
              <a:t>+</a:t>
            </a:r>
            <a:r>
              <a:rPr lang="en-IN" i="1" dirty="0" err="1"/>
              <a:t>xz</a:t>
            </a:r>
            <a:r>
              <a:rPr lang="en-IN" i="1" dirty="0"/>
              <a:t> </a:t>
            </a:r>
            <a:r>
              <a:rPr lang="en-IN" dirty="0"/>
              <a:t>+</a:t>
            </a:r>
            <a:r>
              <a:rPr lang="en-IN" i="1" dirty="0" err="1"/>
              <a:t>yz</a:t>
            </a:r>
            <a:r>
              <a:rPr lang="en-IN" dirty="0"/>
              <a:t>. Find </a:t>
            </a:r>
            <a:r>
              <a:rPr lang="en-IN" i="1" dirty="0"/>
              <a:t>f (</a:t>
            </a:r>
            <a:r>
              <a:rPr lang="en-IN" dirty="0"/>
              <a:t>−1</a:t>
            </a:r>
            <a:r>
              <a:rPr lang="en-IN" i="1" dirty="0"/>
              <a:t>, </a:t>
            </a:r>
            <a:r>
              <a:rPr lang="en-IN" dirty="0"/>
              <a:t>2</a:t>
            </a:r>
            <a:r>
              <a:rPr lang="en-IN" i="1" dirty="0"/>
              <a:t>, </a:t>
            </a:r>
            <a:r>
              <a:rPr lang="en-IN" dirty="0"/>
              <a:t>3</a:t>
            </a:r>
            <a:r>
              <a:rPr lang="en-IN" i="1" dirty="0" smtClean="0"/>
              <a:t>).</a:t>
            </a:r>
          </a:p>
          <a:p>
            <a:r>
              <a:rPr lang="en-IN" dirty="0" smtClean="0"/>
              <a:t>Show </a:t>
            </a:r>
            <a:r>
              <a:rPr lang="en-IN" dirty="0"/>
              <a:t>that </a:t>
            </a:r>
            <a:r>
              <a:rPr lang="en-IN" dirty="0" smtClean="0"/>
              <a:t>for previous function </a:t>
            </a:r>
            <a:r>
              <a:rPr lang="en-IN" i="1" dirty="0" smtClean="0"/>
              <a:t>f(</a:t>
            </a:r>
            <a:r>
              <a:rPr lang="en-IN" i="1" dirty="0" err="1" smtClean="0"/>
              <a:t>tx</a:t>
            </a:r>
            <a:r>
              <a:rPr lang="en-IN" i="1" dirty="0"/>
              <a:t>, ty, </a:t>
            </a:r>
            <a:r>
              <a:rPr lang="en-IN" i="1" dirty="0" err="1"/>
              <a:t>tz</a:t>
            </a:r>
            <a:r>
              <a:rPr lang="en-IN" i="1" dirty="0"/>
              <a:t>) </a:t>
            </a:r>
            <a:r>
              <a:rPr lang="en-IN" dirty="0"/>
              <a:t>= </a:t>
            </a:r>
            <a:r>
              <a:rPr lang="en-IN" i="1" dirty="0"/>
              <a:t>t </a:t>
            </a:r>
            <a:r>
              <a:rPr lang="en-IN" baseline="30000" dirty="0" smtClean="0"/>
              <a:t>2 </a:t>
            </a:r>
            <a:r>
              <a:rPr lang="en-IN" i="1" dirty="0" smtClean="0"/>
              <a:t>f(x</a:t>
            </a:r>
            <a:r>
              <a:rPr lang="en-IN" i="1" dirty="0"/>
              <a:t>, y, z) </a:t>
            </a:r>
            <a:r>
              <a:rPr lang="en-IN" dirty="0"/>
              <a:t>for all </a:t>
            </a:r>
            <a:r>
              <a:rPr lang="en-IN" i="1" dirty="0"/>
              <a:t>t 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7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Q(K, L) = </a:t>
            </a:r>
            <a:r>
              <a:rPr lang="en-IN" dirty="0" smtClean="0"/>
              <a:t>K</a:t>
            </a:r>
            <a:r>
              <a:rPr lang="en-IN" baseline="30000" dirty="0" smtClean="0"/>
              <a:t>0.14</a:t>
            </a:r>
            <a:r>
              <a:rPr lang="en-IN" dirty="0" smtClean="0"/>
              <a:t>L</a:t>
            </a:r>
            <a:r>
              <a:rPr lang="en-IN" baseline="30000" dirty="0" smtClean="0"/>
              <a:t>0.28</a:t>
            </a:r>
            <a:r>
              <a:rPr lang="en-IN" dirty="0" smtClean="0"/>
              <a:t>. </a:t>
            </a:r>
            <a:r>
              <a:rPr lang="en-IN" dirty="0"/>
              <a:t>Which is true</a:t>
            </a:r>
            <a:r>
              <a:rPr lang="en-IN" dirty="0" smtClean="0"/>
              <a:t>?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IN" dirty="0" smtClean="0"/>
              <a:t>Q(</a:t>
            </a:r>
            <a:r>
              <a:rPr lang="en-IN" dirty="0" err="1" smtClean="0"/>
              <a:t>tK</a:t>
            </a:r>
            <a:r>
              <a:rPr lang="en-IN" dirty="0" smtClean="0"/>
              <a:t> </a:t>
            </a:r>
            <a:r>
              <a:rPr lang="en-IN" dirty="0"/>
              <a:t>, </a:t>
            </a:r>
            <a:r>
              <a:rPr lang="en-IN" dirty="0" err="1"/>
              <a:t>tL</a:t>
            </a:r>
            <a:r>
              <a:rPr lang="en-IN" dirty="0"/>
              <a:t>) &gt; </a:t>
            </a:r>
            <a:r>
              <a:rPr lang="en-IN" dirty="0" err="1"/>
              <a:t>tQ</a:t>
            </a:r>
            <a:r>
              <a:rPr lang="en-IN" dirty="0"/>
              <a:t>(K, </a:t>
            </a:r>
            <a:r>
              <a:rPr lang="en-IN" dirty="0" smtClean="0"/>
              <a:t>L)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Q(</a:t>
            </a:r>
            <a:r>
              <a:rPr lang="en-IN" dirty="0" err="1" smtClean="0"/>
              <a:t>tK</a:t>
            </a:r>
            <a:r>
              <a:rPr lang="en-IN" dirty="0" smtClean="0"/>
              <a:t> </a:t>
            </a:r>
            <a:r>
              <a:rPr lang="en-IN" dirty="0"/>
              <a:t>, </a:t>
            </a:r>
            <a:r>
              <a:rPr lang="en-IN" dirty="0" err="1"/>
              <a:t>tL</a:t>
            </a:r>
            <a:r>
              <a:rPr lang="en-IN" dirty="0"/>
              <a:t>) = </a:t>
            </a:r>
            <a:r>
              <a:rPr lang="en-IN" dirty="0" err="1"/>
              <a:t>tQ</a:t>
            </a:r>
            <a:r>
              <a:rPr lang="en-IN" dirty="0"/>
              <a:t>(K, L)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Q(</a:t>
            </a:r>
            <a:r>
              <a:rPr lang="en-IN" dirty="0" err="1" smtClean="0"/>
              <a:t>tK</a:t>
            </a:r>
            <a:r>
              <a:rPr lang="en-IN" dirty="0" smtClean="0"/>
              <a:t> </a:t>
            </a:r>
            <a:r>
              <a:rPr lang="en-IN" dirty="0"/>
              <a:t>, </a:t>
            </a:r>
            <a:r>
              <a:rPr lang="en-IN" dirty="0" err="1"/>
              <a:t>tL</a:t>
            </a:r>
            <a:r>
              <a:rPr lang="en-IN" dirty="0"/>
              <a:t>) &lt; </a:t>
            </a:r>
            <a:r>
              <a:rPr lang="en-IN" dirty="0" err="1"/>
              <a:t>tQ</a:t>
            </a:r>
            <a:r>
              <a:rPr lang="en-IN" dirty="0"/>
              <a:t>(K, </a:t>
            </a:r>
            <a:r>
              <a:rPr lang="en-IN" dirty="0" smtClean="0"/>
              <a:t>L)</a:t>
            </a:r>
            <a:endParaRPr lang="en-IN" dirty="0"/>
          </a:p>
          <a:p>
            <a:pPr marL="285750" indent="-285750">
              <a:buFontTx/>
              <a:buChar char="-"/>
            </a:pPr>
            <a:endParaRPr lang="en-IN" dirty="0" smtClean="0"/>
          </a:p>
          <a:p>
            <a:pPr marL="285750" indent="-285750">
              <a:buFontTx/>
              <a:buChar char="-"/>
            </a:pPr>
            <a:r>
              <a:rPr lang="en-IN" dirty="0"/>
              <a:t>Class discussion mistake corrected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Answer: If t &gt;1 then </a:t>
            </a:r>
            <a:r>
              <a:rPr lang="en-IN" dirty="0"/>
              <a:t>Q(</a:t>
            </a:r>
            <a:r>
              <a:rPr lang="en-IN" dirty="0" err="1"/>
              <a:t>tK</a:t>
            </a:r>
            <a:r>
              <a:rPr lang="en-IN" dirty="0"/>
              <a:t> , </a:t>
            </a:r>
            <a:r>
              <a:rPr lang="en-IN" dirty="0" err="1"/>
              <a:t>tL</a:t>
            </a:r>
            <a:r>
              <a:rPr lang="en-IN" dirty="0"/>
              <a:t>) &lt; </a:t>
            </a:r>
            <a:r>
              <a:rPr lang="en-IN" dirty="0" err="1"/>
              <a:t>tQ</a:t>
            </a:r>
            <a:r>
              <a:rPr lang="en-IN" dirty="0"/>
              <a:t>(K, L</a:t>
            </a:r>
            <a:r>
              <a:rPr lang="en-IN" dirty="0" smtClean="0"/>
              <a:t>). If t &lt; 1 then </a:t>
            </a:r>
            <a:r>
              <a:rPr lang="en-IN" dirty="0"/>
              <a:t>Q(</a:t>
            </a:r>
            <a:r>
              <a:rPr lang="en-IN" dirty="0" err="1"/>
              <a:t>tK</a:t>
            </a:r>
            <a:r>
              <a:rPr lang="en-IN" dirty="0"/>
              <a:t> , </a:t>
            </a:r>
            <a:r>
              <a:rPr lang="en-IN" dirty="0" err="1"/>
              <a:t>tL</a:t>
            </a:r>
            <a:r>
              <a:rPr lang="en-IN" dirty="0"/>
              <a:t>) &gt; </a:t>
            </a:r>
            <a:r>
              <a:rPr lang="en-IN" dirty="0" err="1"/>
              <a:t>tQ</a:t>
            </a:r>
            <a:r>
              <a:rPr lang="en-IN" dirty="0"/>
              <a:t>(K, L</a:t>
            </a:r>
            <a:r>
              <a:rPr lang="en-IN" dirty="0" smtClean="0"/>
              <a:t>). </a:t>
            </a:r>
            <a:r>
              <a:rPr lang="en-IN" dirty="0" err="1" smtClean="0"/>
              <a:t>Gautam</a:t>
            </a:r>
            <a:r>
              <a:rPr lang="en-IN" dirty="0" smtClean="0"/>
              <a:t> was right!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Hint: </a:t>
            </a:r>
            <a:r>
              <a:rPr lang="en-IN" dirty="0" err="1" smtClean="0"/>
              <a:t>Exponentiating</a:t>
            </a:r>
            <a:r>
              <a:rPr lang="en-IN" dirty="0" smtClean="0"/>
              <a:t> </a:t>
            </a:r>
            <a:r>
              <a:rPr lang="en-IN" dirty="0"/>
              <a:t>both sides of an inequality by n &gt; 0 when a and b are positive real </a:t>
            </a:r>
            <a:r>
              <a:rPr lang="en-IN" dirty="0" smtClean="0"/>
              <a:t>numbers greater than 1: a</a:t>
            </a:r>
            <a:r>
              <a:rPr lang="en-IN" dirty="0"/>
              <a:t> ≤ b ⇔ a</a:t>
            </a:r>
            <a:r>
              <a:rPr lang="en-IN" baseline="30000" dirty="0"/>
              <a:t>n</a:t>
            </a:r>
            <a:r>
              <a:rPr lang="en-IN" dirty="0"/>
              <a:t> ≤ b</a:t>
            </a:r>
            <a:r>
              <a:rPr lang="en-IN" baseline="30000" dirty="0"/>
              <a:t>n</a:t>
            </a:r>
            <a:r>
              <a:rPr lang="en-IN" dirty="0" smtClean="0"/>
              <a:t>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1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Sidenote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Q(K, L) = </a:t>
            </a:r>
            <a:r>
              <a:rPr lang="en-IN" dirty="0" smtClean="0"/>
              <a:t>K</a:t>
            </a:r>
            <a:r>
              <a:rPr lang="en-IN" baseline="30000" dirty="0" smtClean="0"/>
              <a:t>0.8</a:t>
            </a:r>
            <a:r>
              <a:rPr lang="en-IN" dirty="0" smtClean="0"/>
              <a:t>L</a:t>
            </a:r>
            <a:r>
              <a:rPr lang="en-IN" baseline="30000" dirty="0" smtClean="0"/>
              <a:t>0.2 </a:t>
            </a:r>
            <a:r>
              <a:rPr lang="en-IN" dirty="0" smtClean="0"/>
              <a:t>– 8</a:t>
            </a:r>
          </a:p>
          <a:p>
            <a:r>
              <a:rPr lang="en-IN" dirty="0" smtClean="0"/>
              <a:t>Q(</a:t>
            </a:r>
            <a:r>
              <a:rPr lang="en-IN" dirty="0" err="1" smtClean="0"/>
              <a:t>tK</a:t>
            </a:r>
            <a:r>
              <a:rPr lang="en-IN" dirty="0" smtClean="0"/>
              <a:t>, </a:t>
            </a:r>
            <a:r>
              <a:rPr lang="en-IN" dirty="0" err="1" smtClean="0"/>
              <a:t>tL</a:t>
            </a:r>
            <a:r>
              <a:rPr lang="en-IN" dirty="0" smtClean="0"/>
              <a:t>) = t</a:t>
            </a:r>
            <a:r>
              <a:rPr lang="en-IN" dirty="0"/>
              <a:t> K</a:t>
            </a:r>
            <a:r>
              <a:rPr lang="en-IN" baseline="30000" dirty="0"/>
              <a:t>0.8</a:t>
            </a:r>
            <a:r>
              <a:rPr lang="en-IN" dirty="0"/>
              <a:t>L</a:t>
            </a:r>
            <a:r>
              <a:rPr lang="en-IN" baseline="30000" dirty="0"/>
              <a:t>0.2 </a:t>
            </a:r>
            <a:r>
              <a:rPr lang="en-IN" dirty="0"/>
              <a:t>– </a:t>
            </a:r>
            <a:r>
              <a:rPr lang="en-IN" dirty="0" smtClean="0"/>
              <a:t>8 </a:t>
            </a:r>
          </a:p>
          <a:p>
            <a:r>
              <a:rPr lang="en-IN" dirty="0" err="1" smtClean="0"/>
              <a:t>tQ</a:t>
            </a:r>
            <a:r>
              <a:rPr lang="en-IN" dirty="0" smtClean="0"/>
              <a:t>(K</a:t>
            </a:r>
            <a:r>
              <a:rPr lang="en-IN" dirty="0"/>
              <a:t>, L</a:t>
            </a:r>
            <a:r>
              <a:rPr lang="en-IN" dirty="0" smtClean="0"/>
              <a:t>) = tK</a:t>
            </a:r>
            <a:r>
              <a:rPr lang="en-IN" baseline="30000" dirty="0" smtClean="0"/>
              <a:t>0.8</a:t>
            </a:r>
            <a:r>
              <a:rPr lang="en-IN" dirty="0" smtClean="0"/>
              <a:t>L</a:t>
            </a:r>
            <a:r>
              <a:rPr lang="en-IN" baseline="30000" dirty="0" smtClean="0"/>
              <a:t>0.2 </a:t>
            </a:r>
            <a:r>
              <a:rPr lang="en-IN" dirty="0"/>
              <a:t>– </a:t>
            </a:r>
            <a:r>
              <a:rPr lang="en-IN" dirty="0" smtClean="0"/>
              <a:t>8t</a:t>
            </a:r>
          </a:p>
          <a:p>
            <a:r>
              <a:rPr lang="en-IN" dirty="0"/>
              <a:t>If t &gt;1 then Q(</a:t>
            </a:r>
            <a:r>
              <a:rPr lang="en-IN" dirty="0" err="1"/>
              <a:t>tK</a:t>
            </a:r>
            <a:r>
              <a:rPr lang="en-IN" dirty="0"/>
              <a:t> , </a:t>
            </a:r>
            <a:r>
              <a:rPr lang="en-IN" dirty="0" err="1"/>
              <a:t>tL</a:t>
            </a:r>
            <a:r>
              <a:rPr lang="en-IN" dirty="0"/>
              <a:t>) </a:t>
            </a:r>
            <a:r>
              <a:rPr lang="en-IN" dirty="0" smtClean="0"/>
              <a:t>&gt; </a:t>
            </a:r>
            <a:r>
              <a:rPr lang="en-IN" dirty="0" err="1"/>
              <a:t>tQ</a:t>
            </a:r>
            <a:r>
              <a:rPr lang="en-IN" dirty="0"/>
              <a:t>(K, L). If t &lt;</a:t>
            </a:r>
            <a:r>
              <a:rPr lang="en-IN" dirty="0" smtClean="0"/>
              <a:t> </a:t>
            </a:r>
            <a:r>
              <a:rPr lang="en-IN" dirty="0"/>
              <a:t>1 then Q(</a:t>
            </a:r>
            <a:r>
              <a:rPr lang="en-IN" dirty="0" err="1"/>
              <a:t>tK</a:t>
            </a:r>
            <a:r>
              <a:rPr lang="en-IN" dirty="0"/>
              <a:t> , </a:t>
            </a:r>
            <a:r>
              <a:rPr lang="en-IN" dirty="0" err="1"/>
              <a:t>tL</a:t>
            </a:r>
            <a:r>
              <a:rPr lang="en-IN" dirty="0"/>
              <a:t>) </a:t>
            </a:r>
            <a:r>
              <a:rPr lang="en-IN" dirty="0" smtClean="0"/>
              <a:t>&lt; </a:t>
            </a:r>
            <a:r>
              <a:rPr lang="en-IN" dirty="0" err="1"/>
              <a:t>tQ</a:t>
            </a:r>
            <a:r>
              <a:rPr lang="en-IN" dirty="0"/>
              <a:t>(K, L). </a:t>
            </a:r>
            <a:endParaRPr lang="en-IN" dirty="0" smtClean="0"/>
          </a:p>
          <a:p>
            <a:r>
              <a:rPr lang="en-IN" dirty="0" err="1" smtClean="0"/>
              <a:t>Gautam</a:t>
            </a:r>
            <a:r>
              <a:rPr lang="en-IN" dirty="0" smtClean="0"/>
              <a:t> </a:t>
            </a:r>
            <a:r>
              <a:rPr lang="en-IN" dirty="0"/>
              <a:t>was </a:t>
            </a:r>
            <a:r>
              <a:rPr lang="en-IN" dirty="0" smtClean="0"/>
              <a:t>right again.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67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Solve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 (x, y, z) = 2x</a:t>
            </a:r>
            <a:r>
              <a:rPr lang="pl-PL" baseline="30000" dirty="0"/>
              <a:t>2</a:t>
            </a:r>
            <a:r>
              <a:rPr lang="pl-PL" dirty="0"/>
              <a:t>yz − y</a:t>
            </a:r>
            <a:r>
              <a:rPr lang="pl-PL" baseline="30000" dirty="0"/>
              <a:t>3</a:t>
            </a:r>
            <a:r>
              <a:rPr lang="pl-PL" dirty="0"/>
              <a:t> + x</a:t>
            </a:r>
            <a:r>
              <a:rPr lang="pl-PL" baseline="30000" dirty="0"/>
              <a:t>2</a:t>
            </a:r>
            <a:r>
              <a:rPr lang="pl-PL" dirty="0"/>
              <a:t>z</a:t>
            </a:r>
            <a:r>
              <a:rPr lang="pl-PL" baseline="30000" dirty="0"/>
              <a:t>2</a:t>
            </a:r>
            <a:r>
              <a:rPr lang="pl-PL" dirty="0"/>
              <a:t> </a:t>
            </a:r>
            <a:endParaRPr lang="en-IN" dirty="0"/>
          </a:p>
          <a:p>
            <a:r>
              <a:rPr lang="pl-PL" dirty="0" smtClean="0"/>
              <a:t>f</a:t>
            </a:r>
            <a:r>
              <a:rPr lang="pl-PL" baseline="-25000" dirty="0" smtClean="0"/>
              <a:t>1</a:t>
            </a:r>
            <a:r>
              <a:rPr lang="pl-PL" dirty="0" smtClean="0"/>
              <a:t>(x</a:t>
            </a:r>
            <a:r>
              <a:rPr lang="pl-PL" dirty="0"/>
              <a:t>, y, z) = </a:t>
            </a:r>
            <a:r>
              <a:rPr lang="en-IN" dirty="0" smtClean="0"/>
              <a:t>?</a:t>
            </a:r>
            <a:r>
              <a:rPr lang="pl-PL" dirty="0" smtClean="0"/>
              <a:t>, </a:t>
            </a:r>
            <a:endParaRPr lang="en-IN" dirty="0" smtClean="0"/>
          </a:p>
          <a:p>
            <a:r>
              <a:rPr lang="pl-PL" dirty="0" smtClean="0"/>
              <a:t>f</a:t>
            </a:r>
            <a:r>
              <a:rPr lang="pl-PL" baseline="-25000" dirty="0" smtClean="0"/>
              <a:t>13</a:t>
            </a:r>
            <a:r>
              <a:rPr lang="pl-PL" dirty="0" smtClean="0"/>
              <a:t> </a:t>
            </a:r>
            <a:r>
              <a:rPr lang="pl-PL" dirty="0"/>
              <a:t>(x, y, z) </a:t>
            </a:r>
            <a:r>
              <a:rPr lang="pl-PL" dirty="0" smtClean="0"/>
              <a:t>=</a:t>
            </a:r>
            <a:r>
              <a:rPr lang="en-IN" dirty="0" smtClean="0"/>
              <a:t>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890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/>
              <a:t>function of </a:t>
            </a:r>
            <a:r>
              <a:rPr lang="en-IN" i="1" dirty="0"/>
              <a:t>n </a:t>
            </a:r>
            <a:r>
              <a:rPr lang="en-IN" dirty="0"/>
              <a:t>variables is </a:t>
            </a:r>
            <a:r>
              <a:rPr lang="en-IN" b="1" dirty="0"/>
              <a:t>continuous </a:t>
            </a:r>
            <a:r>
              <a:rPr lang="en-IN" dirty="0"/>
              <a:t>if </a:t>
            </a:r>
            <a:r>
              <a:rPr lang="en-IN" dirty="0" smtClean="0"/>
              <a:t>small changes </a:t>
            </a:r>
            <a:r>
              <a:rPr lang="en-IN" dirty="0"/>
              <a:t>in any or all of the independent variables induce small changes in the </a:t>
            </a:r>
            <a:r>
              <a:rPr lang="en-IN" dirty="0" smtClean="0"/>
              <a:t>function value.</a:t>
            </a:r>
          </a:p>
          <a:p>
            <a:r>
              <a:rPr lang="en-IN" dirty="0"/>
              <a:t>Any function of </a:t>
            </a:r>
            <a:r>
              <a:rPr lang="en-IN" i="1" dirty="0"/>
              <a:t>n </a:t>
            </a:r>
            <a:r>
              <a:rPr lang="en-IN" dirty="0"/>
              <a:t>variables that can be constructed from continuous functions </a:t>
            </a:r>
            <a:r>
              <a:rPr lang="en-IN" dirty="0" smtClean="0"/>
              <a:t>by combining </a:t>
            </a:r>
            <a:r>
              <a:rPr lang="en-IN" dirty="0"/>
              <a:t>the operations of addition, subtraction, multiplication, division, </a:t>
            </a:r>
            <a:r>
              <a:rPr lang="en-IN" dirty="0" smtClean="0"/>
              <a:t>and functional </a:t>
            </a:r>
            <a:r>
              <a:rPr lang="en-IN" dirty="0"/>
              <a:t>composition is continuous wherever it is defined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605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Partial derivatives in N variable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If </a:t>
            </a:r>
            <a:r>
              <a:rPr lang="en-IN" i="1" dirty="0"/>
              <a:t>z </a:t>
            </a:r>
            <a:r>
              <a:rPr lang="en-IN" dirty="0"/>
              <a:t>= </a:t>
            </a:r>
            <a:r>
              <a:rPr lang="en-IN" i="1" dirty="0" smtClean="0"/>
              <a:t>f(x</a:t>
            </a:r>
            <a:r>
              <a:rPr lang="en-IN" baseline="-25000" dirty="0" smtClean="0"/>
              <a:t>1</a:t>
            </a:r>
            <a:r>
              <a:rPr lang="en-IN" i="1" dirty="0"/>
              <a:t>, x</a:t>
            </a:r>
            <a:r>
              <a:rPr lang="en-IN" baseline="-25000" dirty="0"/>
              <a:t>2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/>
              <a:t>)</a:t>
            </a:r>
            <a:r>
              <a:rPr lang="en-IN" dirty="0"/>
              <a:t>, then </a:t>
            </a:r>
            <a:r>
              <a:rPr lang="en-IN" i="1" dirty="0"/>
              <a:t>∂f/∂x</a:t>
            </a:r>
            <a:r>
              <a:rPr lang="en-IN" i="1" baseline="-25000" dirty="0"/>
              <a:t>i</a:t>
            </a:r>
            <a:r>
              <a:rPr lang="en-IN" i="1" dirty="0"/>
              <a:t> </a:t>
            </a:r>
            <a:r>
              <a:rPr lang="en-IN" dirty="0"/>
              <a:t>, for </a:t>
            </a:r>
            <a:r>
              <a:rPr lang="en-IN" i="1" dirty="0" err="1"/>
              <a:t>i</a:t>
            </a:r>
            <a:r>
              <a:rPr lang="en-IN" i="1" dirty="0"/>
              <a:t> </a:t>
            </a:r>
            <a:r>
              <a:rPr lang="en-IN" dirty="0"/>
              <a:t>= 1</a:t>
            </a:r>
            <a:r>
              <a:rPr lang="en-IN" i="1" dirty="0"/>
              <a:t>, </a:t>
            </a:r>
            <a:r>
              <a:rPr lang="en-IN" dirty="0"/>
              <a:t>2</a:t>
            </a:r>
            <a:r>
              <a:rPr lang="en-IN" i="1" dirty="0"/>
              <a:t>, . . . , n</a:t>
            </a:r>
            <a:r>
              <a:rPr lang="en-IN" dirty="0"/>
              <a:t>, means </a:t>
            </a:r>
            <a:r>
              <a:rPr lang="en-IN" dirty="0" smtClean="0"/>
              <a:t>the partial </a:t>
            </a:r>
            <a:r>
              <a:rPr lang="en-IN" dirty="0"/>
              <a:t>derivative of </a:t>
            </a:r>
            <a:r>
              <a:rPr lang="en-IN" i="1" dirty="0"/>
              <a:t>f(x</a:t>
            </a:r>
            <a:r>
              <a:rPr lang="en-IN" baseline="-25000" dirty="0"/>
              <a:t>1</a:t>
            </a:r>
            <a:r>
              <a:rPr lang="en-IN" i="1" dirty="0"/>
              <a:t>, x</a:t>
            </a:r>
            <a:r>
              <a:rPr lang="en-IN" baseline="-25000" dirty="0"/>
              <a:t>2</a:t>
            </a:r>
            <a:r>
              <a:rPr lang="en-IN" i="1" dirty="0"/>
              <a:t>, . . . , </a:t>
            </a:r>
            <a:r>
              <a:rPr lang="en-IN" i="1" dirty="0" err="1"/>
              <a:t>x</a:t>
            </a:r>
            <a:r>
              <a:rPr lang="en-IN" i="1" baseline="-25000" dirty="0" err="1"/>
              <a:t>n</a:t>
            </a:r>
            <a:r>
              <a:rPr lang="en-IN" i="1" dirty="0"/>
              <a:t>)</a:t>
            </a:r>
            <a:r>
              <a:rPr lang="en-IN" i="1" dirty="0" smtClean="0"/>
              <a:t> </a:t>
            </a:r>
            <a:r>
              <a:rPr lang="en-IN" dirty="0"/>
              <a:t>w.r.t. </a:t>
            </a:r>
            <a:r>
              <a:rPr lang="en-IN" i="1" dirty="0"/>
              <a:t>x</a:t>
            </a:r>
            <a:r>
              <a:rPr lang="en-IN" i="1" baseline="-25000" dirty="0"/>
              <a:t>i</a:t>
            </a:r>
            <a:r>
              <a:rPr lang="en-IN" i="1" dirty="0"/>
              <a:t> </a:t>
            </a:r>
            <a:r>
              <a:rPr lang="en-IN" dirty="0"/>
              <a:t>when all the other variables </a:t>
            </a:r>
            <a:r>
              <a:rPr lang="en-IN" i="1" dirty="0" err="1" smtClean="0"/>
              <a:t>x</a:t>
            </a:r>
            <a:r>
              <a:rPr lang="en-IN" i="1" baseline="-25000" dirty="0" err="1" smtClean="0"/>
              <a:t>j</a:t>
            </a:r>
            <a:r>
              <a:rPr lang="en-IN" i="1" dirty="0" smtClean="0"/>
              <a:t> </a:t>
            </a:r>
            <a:r>
              <a:rPr lang="en-IN" dirty="0" smtClean="0"/>
              <a:t>(</a:t>
            </a:r>
            <a:r>
              <a:rPr lang="en-IN" i="1" dirty="0"/>
              <a:t>j </a:t>
            </a:r>
            <a:r>
              <a:rPr lang="en-IN" dirty="0" smtClean="0"/>
              <a:t>≠ </a:t>
            </a:r>
            <a:r>
              <a:rPr lang="en-IN" i="1" dirty="0" err="1"/>
              <a:t>i</a:t>
            </a:r>
            <a:r>
              <a:rPr lang="en-IN" dirty="0"/>
              <a:t>) are held constant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Calculate </a:t>
            </a:r>
            <a:r>
              <a:rPr lang="en-IN" dirty="0"/>
              <a:t>all first-order partials of the following </a:t>
            </a:r>
            <a:r>
              <a:rPr lang="en-IN" dirty="0" smtClean="0"/>
              <a:t>functions: </a:t>
            </a:r>
            <a:r>
              <a:rPr lang="pl-PL" i="1" dirty="0" smtClean="0"/>
              <a:t>f </a:t>
            </a:r>
            <a:r>
              <a:rPr lang="pl-PL" i="1" dirty="0"/>
              <a:t>(x, y, z) </a:t>
            </a:r>
            <a:r>
              <a:rPr lang="pl-PL" dirty="0"/>
              <a:t>= 5</a:t>
            </a:r>
            <a:r>
              <a:rPr lang="pl-PL" i="1" dirty="0"/>
              <a:t>x</a:t>
            </a:r>
            <a:r>
              <a:rPr lang="pl-PL" baseline="30000" dirty="0"/>
              <a:t>2</a:t>
            </a:r>
            <a:r>
              <a:rPr lang="pl-PL" dirty="0"/>
              <a:t> − 3</a:t>
            </a:r>
            <a:r>
              <a:rPr lang="pl-PL" i="1" dirty="0"/>
              <a:t>y</a:t>
            </a:r>
            <a:r>
              <a:rPr lang="pl-PL" baseline="30000" dirty="0"/>
              <a:t>3</a:t>
            </a:r>
            <a:r>
              <a:rPr lang="pl-PL" dirty="0"/>
              <a:t> + 3</a:t>
            </a:r>
            <a:r>
              <a:rPr lang="pl-PL" i="1" dirty="0"/>
              <a:t>z</a:t>
            </a:r>
            <a:r>
              <a:rPr lang="pl-PL" baseline="30000" dirty="0"/>
              <a:t>4</a:t>
            </a:r>
            <a:endParaRPr lang="en-IN" baseline="30000" dirty="0"/>
          </a:p>
        </p:txBody>
      </p:sp>
    </p:spTree>
    <p:extLst>
      <p:ext uri="{BB962C8B-B14F-4D97-AF65-F5344CB8AC3E}">
        <p14:creationId xmlns:p14="http://schemas.microsoft.com/office/powerpoint/2010/main" val="29425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718" y="295835"/>
            <a:ext cx="7503457" cy="562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2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IN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− </m:t>
                                </m:r>
                                <m: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+</m:t>
                                </m:r>
                                <m:r>
                                  <a:rPr lang="en-IN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IN" i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IN" i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IN" i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n-IN" i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en-IN" i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z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IN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I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</a:t>
                </a:r>
                <a:endParaRPr lang="en-I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dirty="0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IN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I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f>
                        <m:fPr>
                          <m:ctrlPr>
                            <a:rPr lang="en-I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IN" i="1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9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Young’s Theorem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 smtClean="0"/>
                  <a:t>For a function y = f(x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, x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, … 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) with a continuous first and second order derivatives, the order of differentiation in computing the cross partials is irrelevant. That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</m:oMath>
                  </m:oMathPara>
                </a14:m>
                <a:endParaRPr lang="en-IN" b="0" dirty="0" smtClean="0"/>
              </a:p>
              <a:p>
                <a:pPr marL="0" indent="0">
                  <a:buNone/>
                </a:pPr>
                <a:r>
                  <a:rPr lang="en-IN" dirty="0" smtClean="0"/>
                  <a:t>for any pair </a:t>
                </a:r>
                <a:r>
                  <a:rPr lang="en-IN" dirty="0" err="1" smtClean="0"/>
                  <a:t>i</a:t>
                </a:r>
                <a:r>
                  <a:rPr lang="en-IN" dirty="0" smtClean="0"/>
                  <a:t>, j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8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03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Hessian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usual to display these second-order partials in an </a:t>
            </a:r>
            <a:r>
              <a:rPr lang="en-IN" i="1" dirty="0"/>
              <a:t>n </a:t>
            </a:r>
            <a:r>
              <a:rPr lang="en-IN" dirty="0"/>
              <a:t>× </a:t>
            </a:r>
            <a:r>
              <a:rPr lang="en-IN" i="1" dirty="0"/>
              <a:t>n </a:t>
            </a:r>
            <a:r>
              <a:rPr lang="en-IN" dirty="0"/>
              <a:t>square array as follows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515" y="2827538"/>
            <a:ext cx="7646970" cy="206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Hessian in detail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The Young’s theorem implies that for functions with </a:t>
                </a:r>
                <a:r>
                  <a:rPr lang="en-IN" dirty="0"/>
                  <a:t>continuous first and second order </a:t>
                </a:r>
                <a:r>
                  <a:rPr lang="en-IN" dirty="0" smtClean="0"/>
                  <a:t>derivatives: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I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I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I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I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I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IN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N" dirty="0" smtClean="0"/>
              </a:p>
              <a:p>
                <a:r>
                  <a:rPr lang="en-IN" dirty="0" smtClean="0"/>
                  <a:t>The different elements of the Hessian matrix determine the extreme points of   f(x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, x</a:t>
                </a:r>
                <a:r>
                  <a:rPr lang="en-IN" baseline="-25000" dirty="0" smtClean="0"/>
                  <a:t>2</a:t>
                </a:r>
                <a:r>
                  <a:rPr lang="en-IN" smtClean="0"/>
                  <a:t>, …,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)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4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Hessian 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Find the Hessian matrix for: </a:t>
            </a:r>
            <a:r>
              <a:rPr lang="pl-PL" i="1" dirty="0" smtClean="0"/>
              <a:t>f </a:t>
            </a:r>
            <a:r>
              <a:rPr lang="pl-PL" i="1" dirty="0"/>
              <a:t>(x, y, z) </a:t>
            </a:r>
            <a:r>
              <a:rPr lang="pl-PL" dirty="0"/>
              <a:t>= 5</a:t>
            </a:r>
            <a:r>
              <a:rPr lang="pl-PL" i="1" dirty="0"/>
              <a:t>x</a:t>
            </a:r>
            <a:r>
              <a:rPr lang="pl-PL" baseline="30000" dirty="0"/>
              <a:t>2</a:t>
            </a:r>
            <a:r>
              <a:rPr lang="pl-PL" dirty="0"/>
              <a:t> − 3</a:t>
            </a:r>
            <a:r>
              <a:rPr lang="pl-PL" i="1" dirty="0"/>
              <a:t>y</a:t>
            </a:r>
            <a:r>
              <a:rPr lang="pl-PL" baseline="30000" dirty="0"/>
              <a:t>3</a:t>
            </a:r>
            <a:r>
              <a:rPr lang="pl-PL" dirty="0"/>
              <a:t> + 3</a:t>
            </a:r>
            <a:r>
              <a:rPr lang="pl-PL" i="1" dirty="0"/>
              <a:t>z</a:t>
            </a:r>
            <a:r>
              <a:rPr lang="pl-PL" baseline="30000" dirty="0"/>
              <a:t>4</a:t>
            </a:r>
            <a:endParaRPr lang="en-IN" baseline="30000" dirty="0"/>
          </a:p>
        </p:txBody>
      </p:sp>
    </p:spTree>
    <p:extLst>
      <p:ext uri="{BB962C8B-B14F-4D97-AF65-F5344CB8AC3E}">
        <p14:creationId xmlns:p14="http://schemas.microsoft.com/office/powerpoint/2010/main" val="199347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Elasticity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 smtClean="0"/>
                  <a:t>If z = f </a:t>
                </a:r>
                <a:r>
                  <a:rPr lang="en-IN" dirty="0"/>
                  <a:t>(x, y), we define the partial elasticity </a:t>
                </a:r>
                <a:r>
                  <a:rPr lang="en-IN" dirty="0" smtClean="0"/>
                  <a:t>of z with respect to x and y by </a:t>
                </a:r>
              </a:p>
              <a:p>
                <a:pPr marL="0" indent="0">
                  <a:buNone/>
                </a:pPr>
                <a:endParaRPr lang="e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𝐸𝑙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𝐸𝑙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IN" dirty="0" smtClean="0"/>
              </a:p>
              <a:p>
                <a:r>
                  <a:rPr lang="en-IN" dirty="0" smtClean="0"/>
                  <a:t>Often </a:t>
                </a:r>
                <a:r>
                  <a:rPr lang="en-IN" dirty="0"/>
                  <a:t>economists just refer to the elasticity rather than the partial </a:t>
                </a:r>
                <a:r>
                  <a:rPr lang="en-IN" dirty="0" smtClean="0"/>
                  <a:t>elasticity</a:t>
                </a:r>
              </a:p>
              <a:p>
                <a:r>
                  <a:rPr lang="en-IN" b="1" dirty="0" smtClean="0"/>
                  <a:t>[HW Submit Next Class] </a:t>
                </a:r>
                <a:r>
                  <a:rPr lang="en-IN" dirty="0" smtClean="0"/>
                  <a:t>Show that the elasticities can also be stated as log derivatives: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𝐸𝑙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I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func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I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IN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𝐸𝑙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I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func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I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71" t="-14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3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Economic Problem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 smtClean="0"/>
                  <a:t>Consider demand for good </a:t>
                </a:r>
                <a:r>
                  <a:rPr lang="en-IN" dirty="0" err="1" smtClean="0"/>
                  <a:t>i</a:t>
                </a:r>
                <a:r>
                  <a:rPr lang="en-I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sup>
                    </m:sSup>
                    <m:sSubSup>
                      <m:sSub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−0.6</m:t>
                        </m:r>
                      </m:sup>
                    </m:sSubSup>
                    <m:sSubSup>
                      <m:sSubSup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IN" dirty="0" smtClean="0"/>
                  <a:t>, </a:t>
                </a:r>
              </a:p>
              <a:p>
                <a:r>
                  <a:rPr lang="en-IN" dirty="0" smtClean="0"/>
                  <a:t>where m is </a:t>
                </a:r>
                <a:r>
                  <a:rPr lang="en-IN" dirty="0"/>
                  <a:t>income</a:t>
                </a:r>
                <a:r>
                  <a:rPr lang="en-IN" dirty="0" smtClean="0"/>
                  <a:t>, p</a:t>
                </a:r>
                <a:r>
                  <a:rPr lang="en-IN" baseline="-25000" dirty="0" smtClean="0"/>
                  <a:t>i</a:t>
                </a:r>
                <a:r>
                  <a:rPr lang="en-IN" dirty="0" smtClean="0"/>
                  <a:t> </a:t>
                </a:r>
                <a:r>
                  <a:rPr lang="en-IN" dirty="0"/>
                  <a:t>is the own price, </a:t>
                </a:r>
                <a:r>
                  <a:rPr lang="en-IN" dirty="0" smtClean="0"/>
                  <a:t>and </a:t>
                </a:r>
                <a:r>
                  <a:rPr lang="en-IN" dirty="0" err="1" smtClean="0"/>
                  <a:t>p</a:t>
                </a:r>
                <a:r>
                  <a:rPr lang="en-IN" baseline="-25000" dirty="0" err="1" smtClean="0"/>
                  <a:t>j</a:t>
                </a:r>
                <a:r>
                  <a:rPr lang="en-IN" dirty="0" smtClean="0"/>
                  <a:t> </a:t>
                </a:r>
                <a:r>
                  <a:rPr lang="en-IN" dirty="0"/>
                  <a:t>is the price of a substitute good. </a:t>
                </a:r>
                <a:endParaRPr lang="en-IN" dirty="0" smtClean="0"/>
              </a:p>
              <a:p>
                <a:r>
                  <a:rPr lang="en-IN" dirty="0" smtClean="0"/>
                  <a:t>What is the income elasticity of demand?</a:t>
                </a:r>
              </a:p>
              <a:p>
                <a:r>
                  <a:rPr lang="en-IN" dirty="0" smtClean="0"/>
                  <a:t>What is the </a:t>
                </a:r>
                <a:r>
                  <a:rPr lang="en-IN" dirty="0"/>
                  <a:t>own-price </a:t>
                </a:r>
                <a:r>
                  <a:rPr lang="en-IN" dirty="0" smtClean="0"/>
                  <a:t>elasticity of demand? </a:t>
                </a:r>
              </a:p>
              <a:p>
                <a:r>
                  <a:rPr lang="en-IN" dirty="0" smtClean="0"/>
                  <a:t>Calculate the </a:t>
                </a:r>
                <a:r>
                  <a:rPr lang="en-IN" dirty="0"/>
                  <a:t>elasticity of </a:t>
                </a:r>
                <a:r>
                  <a:rPr lang="en-IN" dirty="0" smtClean="0"/>
                  <a:t>demand w.r.t</a:t>
                </a:r>
                <a:r>
                  <a:rPr lang="en-IN" dirty="0"/>
                  <a:t>. the price of the specified </a:t>
                </a:r>
                <a:r>
                  <a:rPr lang="en-IN" dirty="0" smtClean="0"/>
                  <a:t>substitute (also is </a:t>
                </a:r>
                <a:r>
                  <a:rPr lang="en-IN" dirty="0"/>
                  <a:t>called </a:t>
                </a:r>
                <a:r>
                  <a:rPr lang="en-IN" dirty="0" smtClean="0"/>
                  <a:t>cross-price elasticity of demand)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1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78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[HW Submit Next Class] </a:t>
            </a:r>
            <a:r>
              <a:rPr lang="en-IN" dirty="0"/>
              <a:t>Find all (x, y) such that the first partial derivatives of f(x, y) = </a:t>
            </a:r>
            <a:r>
              <a:rPr lang="en-IN" dirty="0" err="1"/>
              <a:t>xye</a:t>
            </a:r>
            <a:r>
              <a:rPr lang="en-IN" baseline="30000" dirty="0" err="1"/>
              <a:t>y</a:t>
            </a:r>
            <a:r>
              <a:rPr lang="en-IN" dirty="0"/>
              <a:t> are zero.</a:t>
            </a:r>
          </a:p>
        </p:txBody>
      </p:sp>
    </p:spTree>
    <p:extLst>
      <p:ext uri="{BB962C8B-B14F-4D97-AF65-F5344CB8AC3E}">
        <p14:creationId xmlns:p14="http://schemas.microsoft.com/office/powerpoint/2010/main" val="165367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Isoquants: Q(K, L)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095" y="1646238"/>
            <a:ext cx="4802281" cy="43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3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Level Curves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Curve in the </a:t>
            </a:r>
            <a:r>
              <a:rPr lang="en-IN" dirty="0" err="1" smtClean="0"/>
              <a:t>xy</a:t>
            </a:r>
            <a:r>
              <a:rPr lang="en-IN" dirty="0" smtClean="0"/>
              <a:t> plane which corresponds to a particular level of z.</a:t>
            </a:r>
          </a:p>
          <a:p>
            <a:r>
              <a:rPr lang="en-IN" dirty="0" smtClean="0"/>
              <a:t>Along the level curve z = f(x, y) = c</a:t>
            </a:r>
          </a:p>
          <a:p>
            <a:r>
              <a:rPr lang="en-IN" dirty="0" smtClean="0"/>
              <a:t>Example, level curve of the function z = f(x, y) = x</a:t>
            </a:r>
            <a:r>
              <a:rPr lang="en-IN" baseline="30000" dirty="0" smtClean="0"/>
              <a:t>2</a:t>
            </a:r>
            <a:r>
              <a:rPr lang="en-IN" dirty="0" smtClean="0"/>
              <a:t> + y</a:t>
            </a:r>
            <a:r>
              <a:rPr lang="en-IN" baseline="30000" dirty="0" smtClean="0"/>
              <a:t>2</a:t>
            </a:r>
            <a:r>
              <a:rPr lang="en-IN" dirty="0" smtClean="0"/>
              <a:t> is a circle. </a:t>
            </a:r>
            <a:r>
              <a:rPr lang="en-IN" baseline="30000" dirty="0" smtClean="0"/>
              <a:t> </a:t>
            </a:r>
            <a:endParaRPr lang="en-IN" baseline="30000" dirty="0"/>
          </a:p>
        </p:txBody>
      </p:sp>
    </p:spTree>
    <p:extLst>
      <p:ext uri="{BB962C8B-B14F-4D97-AF65-F5344CB8AC3E}">
        <p14:creationId xmlns:p14="http://schemas.microsoft.com/office/powerpoint/2010/main" val="72315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67554"/>
                <a:ext cx="9601200" cy="3809999"/>
              </a:xfrm>
            </p:spPr>
            <p:txBody>
              <a:bodyPr/>
              <a:lstStyle/>
              <a:p>
                <a:r>
                  <a:rPr lang="en-IN" dirty="0" smtClean="0"/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IN" dirty="0" smtClean="0"/>
                  <a:t> is a level curve of the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IN" dirty="0" smtClean="0"/>
                  <a:t> for all values of the constant c</a:t>
                </a:r>
              </a:p>
              <a:p>
                <a:r>
                  <a:rPr lang="en-IN" dirty="0" smtClean="0"/>
                  <a:t>Explain why two level curves of the function z = f(x, y) corresponding to different values of z can not intersect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67554"/>
                <a:ext cx="9601200" cy="3809999"/>
              </a:xfrm>
              <a:blipFill rotWithShape="0">
                <a:blip r:embed="rId3"/>
                <a:stretch>
                  <a:fillRect l="-571" t="-6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89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Find the level curves of the function z = 2− x − </a:t>
            </a:r>
            <a:r>
              <a:rPr lang="en-IN" dirty="0" smtClean="0"/>
              <a:t>y</a:t>
            </a:r>
            <a:r>
              <a:rPr lang="en-IN" baseline="30000" dirty="0" smtClean="0"/>
              <a:t>2</a:t>
            </a:r>
          </a:p>
          <a:p>
            <a:r>
              <a:rPr lang="en-IN" dirty="0"/>
              <a:t>Let </a:t>
            </a:r>
            <a:r>
              <a:rPr lang="en-IN" i="1" dirty="0"/>
              <a:t>f (x, y) </a:t>
            </a:r>
            <a:r>
              <a:rPr lang="en-IN" dirty="0"/>
              <a:t>= </a:t>
            </a:r>
            <a:r>
              <a:rPr lang="en-IN" i="1" dirty="0"/>
              <a:t>x</a:t>
            </a:r>
            <a:r>
              <a:rPr lang="en-IN" baseline="30000" dirty="0"/>
              <a:t>2</a:t>
            </a:r>
            <a:r>
              <a:rPr lang="en-IN" dirty="0"/>
              <a:t> + 2</a:t>
            </a:r>
            <a:r>
              <a:rPr lang="en-IN" i="1" dirty="0"/>
              <a:t>xy </a:t>
            </a:r>
            <a:r>
              <a:rPr lang="en-IN" dirty="0"/>
              <a:t>+ </a:t>
            </a:r>
            <a:r>
              <a:rPr lang="en-IN" i="1" dirty="0"/>
              <a:t>y</a:t>
            </a:r>
            <a:r>
              <a:rPr lang="en-IN" baseline="30000" dirty="0"/>
              <a:t>2</a:t>
            </a:r>
            <a:r>
              <a:rPr lang="en-IN" dirty="0"/>
              <a:t>. </a:t>
            </a:r>
            <a:r>
              <a:rPr lang="en-IN" dirty="0" smtClean="0"/>
              <a:t>Prove </a:t>
            </a:r>
            <a:r>
              <a:rPr lang="en-IN" dirty="0"/>
              <a:t>that </a:t>
            </a:r>
            <a:r>
              <a:rPr lang="en-IN" i="1" dirty="0" smtClean="0"/>
              <a:t>f </a:t>
            </a:r>
            <a:r>
              <a:rPr lang="en-IN" i="1" dirty="0"/>
              <a:t>(</a:t>
            </a:r>
            <a:r>
              <a:rPr lang="en-IN" i="1" dirty="0" err="1"/>
              <a:t>tx</a:t>
            </a:r>
            <a:r>
              <a:rPr lang="en-IN" i="1" dirty="0"/>
              <a:t>, ty) </a:t>
            </a:r>
            <a:r>
              <a:rPr lang="en-IN" dirty="0"/>
              <a:t>= </a:t>
            </a:r>
            <a:r>
              <a:rPr lang="en-IN" i="1" dirty="0" smtClean="0"/>
              <a:t>t</a:t>
            </a:r>
            <a:r>
              <a:rPr lang="en-IN" i="1" baseline="30000" dirty="0" smtClean="0"/>
              <a:t>2</a:t>
            </a:r>
            <a:r>
              <a:rPr lang="en-IN" i="1" dirty="0" smtClean="0"/>
              <a:t>f </a:t>
            </a:r>
            <a:r>
              <a:rPr lang="en-IN" i="1" dirty="0"/>
              <a:t>(x, y) </a:t>
            </a:r>
            <a:r>
              <a:rPr lang="en-IN" dirty="0"/>
              <a:t>for all </a:t>
            </a:r>
            <a:r>
              <a:rPr lang="en-IN" i="1" dirty="0"/>
              <a:t>t 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5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of two variable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Limits Example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Determine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i="0" dirty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)→(1,1)</m:t>
                            </m:r>
                          </m:lim>
                        </m:limLow>
                      </m:fName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IN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s-ES" dirty="0" smtClean="0"/>
              </a:p>
              <a:p>
                <a:r>
                  <a:rPr lang="es-ES" dirty="0" smtClean="0"/>
                  <a:t>Determine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IN" dirty="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)→(2,1)</m:t>
                        </m:r>
                      </m:lim>
                    </m:limLow>
                    <m:f>
                      <m:f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n-IN" dirty="0" smtClean="0"/>
              </a:p>
              <a:p>
                <a:pPr lvl="1"/>
                <a:r>
                  <a:rPr lang="en-IN" dirty="0" err="1" smtClean="0"/>
                  <a:t>L’hospital’s</a:t>
                </a:r>
                <a:r>
                  <a:rPr lang="en-IN" dirty="0" smtClean="0"/>
                  <a:t> rule is not applicable in multivariate functions!</a:t>
                </a:r>
              </a:p>
              <a:p>
                <a:pPr lvl="1"/>
                <a:r>
                  <a:rPr lang="en-IN" dirty="0" smtClean="0"/>
                  <a:t>Try factorization.</a:t>
                </a:r>
              </a:p>
              <a:p>
                <a:pPr lvl="1"/>
                <a:r>
                  <a:rPr lang="en-IN" dirty="0" smtClean="0"/>
                  <a:t>Optional: Detailed discussion </a:t>
                </a:r>
                <a:r>
                  <a:rPr lang="en-IN" dirty="0" smtClean="0">
                    <a:hlinkClick r:id="rId2"/>
                  </a:rPr>
                  <a:t>Page 6 of this document</a:t>
                </a:r>
                <a:r>
                  <a:rPr lang="en-IN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71" t="-16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5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1068</Words>
  <Application>Microsoft Office PowerPoint</Application>
  <PresentationFormat>Widescreen</PresentationFormat>
  <Paragraphs>164</Paragraphs>
  <Slides>37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Cambria Math</vt:lpstr>
      <vt:lpstr>Times New Roman</vt:lpstr>
      <vt:lpstr>Wingdings</vt:lpstr>
      <vt:lpstr>Diamond Grid 16x9</vt:lpstr>
      <vt:lpstr>Functions of Many Variables</vt:lpstr>
      <vt:lpstr>Functions of two variables</vt:lpstr>
      <vt:lpstr>PowerPoint Presentation</vt:lpstr>
      <vt:lpstr>Isoquants: Q(K, L)</vt:lpstr>
      <vt:lpstr>Level Curves</vt:lpstr>
      <vt:lpstr>Questions</vt:lpstr>
      <vt:lpstr>Questions</vt:lpstr>
      <vt:lpstr>Continuity of two variable functions</vt:lpstr>
      <vt:lpstr>Limits Example</vt:lpstr>
      <vt:lpstr>Definition</vt:lpstr>
      <vt:lpstr>Example</vt:lpstr>
      <vt:lpstr>Is this function continuous?</vt:lpstr>
      <vt:lpstr>Is this function differentiable?</vt:lpstr>
      <vt:lpstr>Is this function continuous?</vt:lpstr>
      <vt:lpstr>Which of these functions is differentiable?</vt:lpstr>
      <vt:lpstr>Partial Derivatives</vt:lpstr>
      <vt:lpstr>What is a derivative?</vt:lpstr>
      <vt:lpstr>Partial Derivatives</vt:lpstr>
      <vt:lpstr>Partial Derivatives</vt:lpstr>
      <vt:lpstr>Q = K0.14L0.28.  </vt:lpstr>
      <vt:lpstr>Question</vt:lpstr>
      <vt:lpstr>Distance between two points</vt:lpstr>
      <vt:lpstr>Function of many variables</vt:lpstr>
      <vt:lpstr>Functions of many variables</vt:lpstr>
      <vt:lpstr>Q(K, L) = K0.14L0.28. Which is true? </vt:lpstr>
      <vt:lpstr>Sidenote </vt:lpstr>
      <vt:lpstr>Solve </vt:lpstr>
      <vt:lpstr>Continuity</vt:lpstr>
      <vt:lpstr>Partial derivatives in N variable</vt:lpstr>
      <vt:lpstr>Problem</vt:lpstr>
      <vt:lpstr>Young’s Theorem</vt:lpstr>
      <vt:lpstr>Hessian </vt:lpstr>
      <vt:lpstr>Hessian in detail</vt:lpstr>
      <vt:lpstr>Hessian Question</vt:lpstr>
      <vt:lpstr>Elasticity</vt:lpstr>
      <vt:lpstr>Economic Problem</vt:lpstr>
      <vt:lpstr>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2016-02-16T08:30:00Z</dcterms:created>
  <dcterms:modified xsi:type="dcterms:W3CDTF">2016-03-15T03:08:08Z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