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7" r:id="rId7"/>
    <p:sldId id="268" r:id="rId8"/>
    <p:sldId id="266" r:id="rId9"/>
    <p:sldId id="260" r:id="rId10"/>
    <p:sldId id="269" r:id="rId11"/>
    <p:sldId id="270" r:id="rId12"/>
    <p:sldId id="273" r:id="rId13"/>
    <p:sldId id="261" r:id="rId14"/>
    <p:sldId id="262" r:id="rId15"/>
    <p:sldId id="263" r:id="rId16"/>
    <p:sldId id="272" r:id="rId17"/>
    <p:sldId id="271" r:id="rId18"/>
    <p:sldId id="26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1" d="100"/>
          <a:sy n="71" d="100"/>
        </p:scale>
        <p:origin x="4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A4D2-9C55-4B0F-B820-64F6F43ADFF8}" type="datetimeFigureOut">
              <a:rPr lang="en-IN" smtClean="0"/>
              <a:t>16-02-2016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E5C8-C65D-4C74-8560-B50D5D64FB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784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A4D2-9C55-4B0F-B820-64F6F43ADFF8}" type="datetimeFigureOut">
              <a:rPr lang="en-IN" smtClean="0"/>
              <a:t>16-02-2016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E5C8-C65D-4C74-8560-B50D5D64FB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4256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A4D2-9C55-4B0F-B820-64F6F43ADFF8}" type="datetimeFigureOut">
              <a:rPr lang="en-IN" smtClean="0"/>
              <a:t>16-02-2016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E5C8-C65D-4C74-8560-B50D5D64FB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1949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A4D2-9C55-4B0F-B820-64F6F43ADFF8}" type="datetimeFigureOut">
              <a:rPr lang="en-IN" smtClean="0"/>
              <a:t>16-02-2016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E5C8-C65D-4C74-8560-B50D5D64FB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5844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A4D2-9C55-4B0F-B820-64F6F43ADFF8}" type="datetimeFigureOut">
              <a:rPr lang="en-IN" smtClean="0"/>
              <a:t>16-02-2016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E5C8-C65D-4C74-8560-B50D5D64FB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256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A4D2-9C55-4B0F-B820-64F6F43ADFF8}" type="datetimeFigureOut">
              <a:rPr lang="en-IN" smtClean="0"/>
              <a:t>16-02-2016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E5C8-C65D-4C74-8560-B50D5D64FB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329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A4D2-9C55-4B0F-B820-64F6F43ADFF8}" type="datetimeFigureOut">
              <a:rPr lang="en-IN" smtClean="0"/>
              <a:t>16-02-2016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E5C8-C65D-4C74-8560-B50D5D64FB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127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A4D2-9C55-4B0F-B820-64F6F43ADFF8}" type="datetimeFigureOut">
              <a:rPr lang="en-IN" smtClean="0"/>
              <a:t>16-02-2016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E5C8-C65D-4C74-8560-B50D5D64FB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6040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A4D2-9C55-4B0F-B820-64F6F43ADFF8}" type="datetimeFigureOut">
              <a:rPr lang="en-IN" smtClean="0"/>
              <a:t>16-02-2016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E5C8-C65D-4C74-8560-B50D5D64FB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666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A4D2-9C55-4B0F-B820-64F6F43ADFF8}" type="datetimeFigureOut">
              <a:rPr lang="en-IN" smtClean="0"/>
              <a:t>16-02-2016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E5C8-C65D-4C74-8560-B50D5D64FB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9583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A4D2-9C55-4B0F-B820-64F6F43ADFF8}" type="datetimeFigureOut">
              <a:rPr lang="en-IN" smtClean="0"/>
              <a:t>16-02-2016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E5C8-C65D-4C74-8560-B50D5D64FB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7577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0A4D2-9C55-4B0F-B820-64F6F43ADFF8}" type="datetimeFigureOut">
              <a:rPr lang="en-IN" smtClean="0"/>
              <a:t>16-02-2016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1E5C8-C65D-4C74-8560-B50D5D64FB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5588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C00000"/>
                </a:solidFill>
              </a:rPr>
              <a:t>Revision Class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Chapters 7 and 8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316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C00000"/>
                </a:solidFill>
              </a:rPr>
              <a:t>Intermediate Value Theorem – Point 2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 is a continuous function in a closed interval [a, b] 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879" y="2286000"/>
            <a:ext cx="4505325" cy="4572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698609" y="3474720"/>
            <a:ext cx="154745" cy="1547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7690337" y="3976469"/>
            <a:ext cx="154745" cy="1547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9203934" y="2897945"/>
            <a:ext cx="28925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Pick any level (y value) between the two unequal dots f(a) and f(b). If you jump off from one level, you will land on the curve at a point between a and b. Or, there is an x value (c) corresponding to this y value such that a &lt; c &lt; b and y = f(c) </a:t>
            </a:r>
            <a:endParaRPr lang="en-IN" dirty="0"/>
          </a:p>
        </p:txBody>
      </p:sp>
      <p:sp>
        <p:nvSpPr>
          <p:cNvPr id="6" name="Freeform 5"/>
          <p:cNvSpPr/>
          <p:nvPr/>
        </p:nvSpPr>
        <p:spPr>
          <a:xfrm>
            <a:off x="4797741" y="3066563"/>
            <a:ext cx="2981693" cy="1114323"/>
          </a:xfrm>
          <a:custGeom>
            <a:avLst/>
            <a:gdLst>
              <a:gd name="connsiteX0" fmla="*/ 0 w 2912012"/>
              <a:gd name="connsiteY0" fmla="*/ 562901 h 1114323"/>
              <a:gd name="connsiteX1" fmla="*/ 675249 w 2912012"/>
              <a:gd name="connsiteY1" fmla="*/ 1097474 h 1114323"/>
              <a:gd name="connsiteX2" fmla="*/ 1378633 w 2912012"/>
              <a:gd name="connsiteY2" fmla="*/ 194 h 1114323"/>
              <a:gd name="connsiteX3" fmla="*/ 2912012 w 2912012"/>
              <a:gd name="connsiteY3" fmla="*/ 1027135 h 1114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2012" h="1114323">
                <a:moveTo>
                  <a:pt x="0" y="562901"/>
                </a:moveTo>
                <a:cubicBezTo>
                  <a:pt x="222738" y="877080"/>
                  <a:pt x="445477" y="1191259"/>
                  <a:pt x="675249" y="1097474"/>
                </a:cubicBezTo>
                <a:cubicBezTo>
                  <a:pt x="905021" y="1003689"/>
                  <a:pt x="1005839" y="11917"/>
                  <a:pt x="1378633" y="194"/>
                </a:cubicBezTo>
                <a:cubicBezTo>
                  <a:pt x="1751427" y="-11529"/>
                  <a:pt x="2331719" y="507803"/>
                  <a:pt x="2912012" y="1027135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3" name="Straight Connector 12"/>
          <p:cNvCxnSpPr/>
          <p:nvPr/>
        </p:nvCxnSpPr>
        <p:spPr>
          <a:xfrm>
            <a:off x="4747846" y="3559124"/>
            <a:ext cx="3256670" cy="0"/>
          </a:xfrm>
          <a:prstGeom prst="line">
            <a:avLst/>
          </a:prstGeom>
          <a:ln w="34925">
            <a:prstDash val="lg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785946" y="4016324"/>
            <a:ext cx="3256670" cy="0"/>
          </a:xfrm>
          <a:prstGeom prst="line">
            <a:avLst/>
          </a:prstGeom>
          <a:ln w="34925">
            <a:prstDash val="lg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745498" y="3767796"/>
            <a:ext cx="3256670" cy="0"/>
          </a:xfrm>
          <a:prstGeom prst="line">
            <a:avLst/>
          </a:prstGeom>
          <a:ln w="34925">
            <a:solidFill>
              <a:schemeClr val="accent6"/>
            </a:solidFill>
            <a:prstDash val="lg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909626" y="3784209"/>
            <a:ext cx="0" cy="81592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09143" y="3795929"/>
            <a:ext cx="0" cy="81592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397263" y="3723250"/>
            <a:ext cx="0" cy="81592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978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C00000"/>
                </a:solidFill>
              </a:rPr>
              <a:t>Intermediate Value Theorem – Point 2</a:t>
            </a:r>
            <a:endParaRPr lang="en-IN" dirty="0">
              <a:solidFill>
                <a:srgbClr val="C0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7103" y="1463040"/>
            <a:ext cx="6571632" cy="4642758"/>
          </a:xfrm>
          <a:prstGeom prst="rect">
            <a:avLst/>
          </a:prstGeom>
        </p:spPr>
      </p:pic>
      <p:cxnSp>
        <p:nvCxnSpPr>
          <p:cNvPr id="20" name="Straight Connector 19"/>
          <p:cNvCxnSpPr/>
          <p:nvPr/>
        </p:nvCxnSpPr>
        <p:spPr>
          <a:xfrm>
            <a:off x="4745498" y="3767796"/>
            <a:ext cx="3256670" cy="0"/>
          </a:xfrm>
          <a:prstGeom prst="line">
            <a:avLst/>
          </a:prstGeom>
          <a:ln w="34925">
            <a:solidFill>
              <a:schemeClr val="accent6"/>
            </a:solidFill>
            <a:prstDash val="lg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54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>
                <a:solidFill>
                  <a:srgbClr val="C00000"/>
                </a:solidFill>
              </a:rPr>
              <a:t>Newton’s Method: how to find x at which f(x) = 0</a:t>
            </a:r>
            <a:endParaRPr lang="en-IN" sz="4000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233" y="1690688"/>
            <a:ext cx="7812504" cy="4453684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7700211" y="4940968"/>
            <a:ext cx="465221" cy="449179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6152147" y="4997116"/>
            <a:ext cx="465221" cy="449179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5486397" y="5037222"/>
            <a:ext cx="465221" cy="449179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88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C00000"/>
                </a:solidFill>
              </a:rPr>
              <a:t>Extreme Points: Maxima or Minima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+mj-lt"/>
              </a:rPr>
              <a:t>f(x) has domain D</a:t>
            </a:r>
          </a:p>
          <a:p>
            <a:r>
              <a:rPr lang="en-IN" dirty="0" smtClean="0">
                <a:latin typeface="+mj-lt"/>
              </a:rPr>
              <a:t>c </a:t>
            </a:r>
            <a:r>
              <a:rPr lang="el-GR" dirty="0" smtClean="0">
                <a:latin typeface="+mj-lt"/>
              </a:rPr>
              <a:t>ε</a:t>
            </a:r>
            <a:r>
              <a:rPr lang="en-IN" dirty="0" smtClean="0">
                <a:latin typeface="+mj-lt"/>
              </a:rPr>
              <a:t> D is a maximum point for f if and only if f(x) ≤ f(c) for all </a:t>
            </a:r>
            <a:r>
              <a:rPr lang="en-IN" dirty="0">
                <a:latin typeface="+mj-lt"/>
              </a:rPr>
              <a:t>x </a:t>
            </a:r>
            <a:r>
              <a:rPr lang="el-GR" dirty="0" smtClean="0">
                <a:latin typeface="+mj-lt"/>
              </a:rPr>
              <a:t>ε </a:t>
            </a:r>
            <a:r>
              <a:rPr lang="en-IN" dirty="0">
                <a:latin typeface="+mj-lt"/>
              </a:rPr>
              <a:t>D </a:t>
            </a:r>
            <a:endParaRPr lang="en-IN" dirty="0" smtClean="0">
              <a:latin typeface="+mj-lt"/>
            </a:endParaRPr>
          </a:p>
          <a:p>
            <a:r>
              <a:rPr lang="en-IN" dirty="0">
                <a:latin typeface="+mj-lt"/>
              </a:rPr>
              <a:t>c ε D is a </a:t>
            </a:r>
            <a:r>
              <a:rPr lang="en-IN" dirty="0" smtClean="0">
                <a:latin typeface="+mj-lt"/>
              </a:rPr>
              <a:t>minimum point </a:t>
            </a:r>
            <a:r>
              <a:rPr lang="en-IN" dirty="0">
                <a:latin typeface="+mj-lt"/>
              </a:rPr>
              <a:t>for f if and only if f(x) </a:t>
            </a:r>
            <a:r>
              <a:rPr lang="en-IN" dirty="0" smtClean="0">
                <a:latin typeface="+mj-lt"/>
              </a:rPr>
              <a:t>≥ </a:t>
            </a:r>
            <a:r>
              <a:rPr lang="en-IN" dirty="0">
                <a:latin typeface="+mj-lt"/>
              </a:rPr>
              <a:t>f(c) for all x ε D</a:t>
            </a:r>
          </a:p>
        </p:txBody>
      </p:sp>
    </p:spTree>
    <p:extLst>
      <p:ext uri="{BB962C8B-B14F-4D97-AF65-F5344CB8AC3E}">
        <p14:creationId xmlns:p14="http://schemas.microsoft.com/office/powerpoint/2010/main" val="343837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>
                <a:solidFill>
                  <a:srgbClr val="C00000"/>
                </a:solidFill>
              </a:rPr>
              <a:t>Looking for Extreme Points in Continuous Functions</a:t>
            </a:r>
            <a:endParaRPr lang="en-IN" sz="3600" dirty="0">
              <a:solidFill>
                <a:srgbClr val="C00000"/>
              </a:solidFill>
            </a:endParaRPr>
          </a:p>
        </p:txBody>
      </p:sp>
      <p:pic>
        <p:nvPicPr>
          <p:cNvPr id="6146" name="Picture 2" descr="http://kineticmaths.com/images/thumb/6/61/Interval.jpg/400px-Interv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97" y="2492594"/>
            <a:ext cx="3810000" cy="240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9592" y="2112766"/>
            <a:ext cx="4186021" cy="2898556"/>
          </a:xfrm>
          <a:prstGeom prst="rect">
            <a:avLst/>
          </a:prstGeom>
        </p:spPr>
      </p:pic>
      <p:pic>
        <p:nvPicPr>
          <p:cNvPr id="6162" name="Picture 18" descr="http://www.sosmath.com/calculus/diff/der09/Image0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3676" y="2492594"/>
            <a:ext cx="3683421" cy="2276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768947" y="5377130"/>
            <a:ext cx="2940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Differentiable function and Interior values </a:t>
            </a:r>
            <a:endParaRPr lang="en-IN" dirty="0"/>
          </a:p>
        </p:txBody>
      </p:sp>
      <p:sp>
        <p:nvSpPr>
          <p:cNvPr id="18" name="TextBox 17"/>
          <p:cNvSpPr txBox="1"/>
          <p:nvPr/>
        </p:nvSpPr>
        <p:spPr>
          <a:xfrm>
            <a:off x="1193409" y="5385582"/>
            <a:ext cx="2940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Boundary values</a:t>
            </a:r>
            <a:endParaRPr lang="en-IN" dirty="0"/>
          </a:p>
        </p:txBody>
      </p:sp>
      <p:sp>
        <p:nvSpPr>
          <p:cNvPr id="19" name="TextBox 18"/>
          <p:cNvSpPr txBox="1"/>
          <p:nvPr/>
        </p:nvSpPr>
        <p:spPr>
          <a:xfrm>
            <a:off x="9057247" y="5303354"/>
            <a:ext cx="2940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Not Differentiable function and Interior values 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3376246" y="6023461"/>
            <a:ext cx="5964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f is a differentiable function and c is an interior point. For c to be an extreme point a necessary condition is that f’(c) = 0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5724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  <p:bldP spid="19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C00000"/>
                </a:solidFill>
              </a:rPr>
              <a:t>Extreme Points in Continuous Functions 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Let us consider a point x = c and the continuous function f(x)</a:t>
            </a:r>
          </a:p>
          <a:p>
            <a:r>
              <a:rPr lang="en-IN" dirty="0" smtClean="0"/>
              <a:t>c is a </a:t>
            </a:r>
            <a:r>
              <a:rPr lang="en-IN" dirty="0"/>
              <a:t>s</a:t>
            </a:r>
            <a:r>
              <a:rPr lang="en-IN" dirty="0" smtClean="0"/>
              <a:t>tationary point: f’(c) = 0</a:t>
            </a:r>
          </a:p>
          <a:p>
            <a:r>
              <a:rPr lang="en-IN" dirty="0" smtClean="0"/>
              <a:t>Compare the function values of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stationary points and boundary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points</a:t>
            </a:r>
          </a:p>
          <a:p>
            <a:r>
              <a:rPr lang="en-IN" dirty="0" smtClean="0"/>
              <a:t>f‘(c) = 0 and f’’(c) &lt; 0 → local maxima</a:t>
            </a:r>
          </a:p>
          <a:p>
            <a:r>
              <a:rPr lang="en-IN" dirty="0"/>
              <a:t>f‘(c) = 0 and f’’(c) </a:t>
            </a:r>
            <a:r>
              <a:rPr lang="en-IN" dirty="0" smtClean="0"/>
              <a:t>&gt; </a:t>
            </a:r>
            <a:r>
              <a:rPr lang="en-IN" dirty="0"/>
              <a:t>0 → local </a:t>
            </a:r>
            <a:r>
              <a:rPr lang="en-IN" dirty="0" smtClean="0"/>
              <a:t>minima</a:t>
            </a:r>
          </a:p>
          <a:p>
            <a:r>
              <a:rPr lang="en-IN" dirty="0"/>
              <a:t>f‘(c) = 0 and f’’(c) </a:t>
            </a:r>
            <a:r>
              <a:rPr lang="en-IN" dirty="0" smtClean="0"/>
              <a:t>= </a:t>
            </a:r>
            <a:r>
              <a:rPr lang="en-IN" dirty="0"/>
              <a:t>0 → </a:t>
            </a:r>
            <a:r>
              <a:rPr lang="en-IN" dirty="0" smtClean="0"/>
              <a:t>anything</a:t>
            </a:r>
            <a:endParaRPr lang="en-IN" dirty="0"/>
          </a:p>
          <a:p>
            <a:endParaRPr lang="en-IN" dirty="0"/>
          </a:p>
          <a:p>
            <a:endParaRPr lang="en-IN" dirty="0" smtClean="0"/>
          </a:p>
        </p:txBody>
      </p:sp>
      <p:pic>
        <p:nvPicPr>
          <p:cNvPr id="8194" name="Picture 2" descr="http://www.frustfrei-lernen.de/images/mathematik/extremwe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644" y="2219764"/>
            <a:ext cx="5204216" cy="470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83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r="13750" b="17929"/>
          <a:stretch/>
        </p:blipFill>
        <p:spPr>
          <a:xfrm>
            <a:off x="3690735" y="1986436"/>
            <a:ext cx="5389099" cy="40120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C00000"/>
                </a:solidFill>
              </a:rPr>
              <a:t>In Continuous Functions </a:t>
            </a:r>
            <a:endParaRPr lang="en-IN" dirty="0">
              <a:solidFill>
                <a:srgbClr val="C00000"/>
              </a:solidFill>
            </a:endParaRPr>
          </a:p>
        </p:txBody>
      </p:sp>
      <p:pic>
        <p:nvPicPr>
          <p:cNvPr id="10248" name="Picture 8" descr="https://www.muchlearning.org/images/content/143a422d53456debc78b165cd534184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213" y="1970394"/>
            <a:ext cx="8515772" cy="3822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8229600" y="3433011"/>
            <a:ext cx="160421" cy="176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238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C00000"/>
                </a:solidFill>
              </a:rPr>
              <a:t>Extreme Value Theorem</a:t>
            </a:r>
            <a:endParaRPr lang="en-IN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IN" dirty="0" smtClean="0"/>
                  <a:t>Suppose f is a continuous function in a closed and bounded interval [a, b] 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r>
                  <a:rPr lang="en-IN" dirty="0" smtClean="0"/>
                  <a:t>There shall exist a maxima (c) and </a:t>
                </a:r>
              </a:p>
              <a:p>
                <a:pPr marL="0" indent="0">
                  <a:buNone/>
                </a:pPr>
                <a:r>
                  <a:rPr lang="en-IN" dirty="0" smtClean="0"/>
                  <a:t>   minima (d)</a:t>
                </a:r>
              </a:p>
              <a:p>
                <a:endParaRPr lang="en-IN" dirty="0"/>
              </a:p>
              <a:p>
                <a14:m>
                  <m:oMath xmlns:m="http://schemas.openxmlformats.org/officeDocument/2006/math">
                    <m:r>
                      <a:rPr lang="en-IN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IN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b="0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IN" b="0" i="1" dirty="0" smtClean="0">
                        <a:latin typeface="Cambria Math" panose="02040503050406030204" pitchFamily="18" charset="0"/>
                      </a:rPr>
                      <m:t>)≤</m:t>
                    </m:r>
                    <m:r>
                      <a:rPr lang="en-I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I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I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I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)≤</m:t>
                    </m:r>
                    <m:r>
                      <a:rPr lang="en-I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IN" dirty="0" smtClean="0"/>
                  <a:t> for all x in [a, b]</a:t>
                </a:r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 r="-46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8" name="Picture 10" descr="https://upload.wikimedia.org/wikipedia/commons/thumb/0/00/Extreme_Value_Theorem.svg/300px-Extreme_Value_Theorem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491" y="2103701"/>
            <a:ext cx="4753309" cy="4674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817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C00000"/>
                </a:solidFill>
              </a:rPr>
              <a:t>Mean Value Theorem</a:t>
            </a:r>
            <a:endParaRPr lang="en-IN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910390" y="1929899"/>
                <a:ext cx="4647971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IN" dirty="0" smtClean="0"/>
                  <a:t>Suppose f is a continuous function in a closed and bounded interval [a, b] and differentiable in the open interval (a, b)</a:t>
                </a:r>
              </a:p>
              <a:p>
                <a:r>
                  <a:rPr lang="en-IN" dirty="0" smtClean="0"/>
                  <a:t>The average slope between a and b is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IN" dirty="0" smtClean="0"/>
              </a:p>
              <a:p>
                <a:r>
                  <a:rPr lang="en-IN" dirty="0" smtClean="0"/>
                  <a:t>You can find at least one interior point c such that f’(c) = s</a:t>
                </a:r>
                <a:endParaRPr lang="en-IN" dirty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390" y="1929899"/>
                <a:ext cx="4647971" cy="4351338"/>
              </a:xfrm>
              <a:prstGeom prst="rect">
                <a:avLst/>
              </a:prstGeom>
              <a:blipFill rotWithShape="0">
                <a:blip r:embed="rId2"/>
                <a:stretch>
                  <a:fillRect l="-2359" t="-3226" r="-432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6487" y="1785645"/>
            <a:ext cx="6160626" cy="449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03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C00000"/>
                </a:solidFill>
              </a:rPr>
              <a:t>Functions: Maths, Drawing and English</a:t>
            </a:r>
            <a:endParaRPr lang="en-IN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226424" cy="435133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IN" dirty="0" smtClean="0"/>
                  <a:t>Y depends on x, such that for very small values of x, y is positively sloped function of x. For sufficiently large values of x,  y decreases at an increasing rate. For two intermediate values of x, y is not defined. The relationship is inverted u-shaped for all values of x within the stipulated intermediate values of x  </a:t>
                </a:r>
              </a:p>
              <a:p>
                <a:r>
                  <a:rPr lang="en-IN" dirty="0" smtClean="0"/>
                  <a:t>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den>
                    </m:f>
                  </m:oMath>
                </a14:m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226424" cy="4351338"/>
              </a:xfrm>
              <a:blipFill rotWithShape="0">
                <a:blip r:embed="rId2"/>
                <a:stretch>
                  <a:fillRect l="-2100" t="-3081" r="-303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3000" y="1606176"/>
            <a:ext cx="5696500" cy="478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09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C00000"/>
                </a:solidFill>
              </a:rPr>
              <a:t>Key Ideas of the Day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latin typeface="+mj-lt"/>
              </a:rPr>
              <a:t>How slopes can be used to say something about the relationship y = f(x)</a:t>
            </a:r>
          </a:p>
          <a:p>
            <a:r>
              <a:rPr lang="en-IN" sz="3200" dirty="0" smtClean="0">
                <a:latin typeface="+mj-lt"/>
              </a:rPr>
              <a:t>More importantly, slopes help us find the maximums and the minimums of a function.</a:t>
            </a:r>
            <a:endParaRPr lang="en-IN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278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C00000"/>
                </a:solidFill>
              </a:rPr>
              <a:t>Implicit Functions</a:t>
            </a:r>
            <a:endParaRPr lang="en-IN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31520" y="1561514"/>
                <a:ext cx="10622280" cy="5120639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IN" dirty="0" smtClean="0"/>
                  <a:t>The relationship between demand for goods (Q) and prices (p) is depicted by this equation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sSup>
                        <m:sSupPr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IN" dirty="0" smtClean="0"/>
              </a:p>
              <a:p>
                <a:r>
                  <a:rPr lang="en-IN" dirty="0" smtClean="0"/>
                  <a:t>What is the demand for goods?</a:t>
                </a:r>
              </a:p>
              <a:p>
                <a:r>
                  <a:rPr lang="en-IN" dirty="0" smtClean="0"/>
                  <a:t>I assume </a:t>
                </a:r>
                <a14:m>
                  <m:oMath xmlns:m="http://schemas.openxmlformats.org/officeDocument/2006/math">
                    <m:r>
                      <a:rPr lang="en-IN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IN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I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en-I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I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I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dirty="0" smtClean="0"/>
                  <a:t>. </a:t>
                </a:r>
                <a:endParaRPr lang="en-I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sSup>
                        <m:sSup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)−</m:t>
                      </m:r>
                      <m:d>
                        <m:d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IN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)=5</m:t>
                      </m:r>
                    </m:oMath>
                  </m:oMathPara>
                </a14:m>
                <a:endParaRPr lang="en-IN" dirty="0"/>
              </a:p>
              <a:p>
                <a:r>
                  <a:rPr lang="en-IN" dirty="0" smtClean="0"/>
                  <a:t>Calculate </a:t>
                </a:r>
                <a:r>
                  <a:rPr lang="en-IN" dirty="0" err="1" smtClean="0"/>
                  <a:t>dQ</a:t>
                </a:r>
                <a:r>
                  <a:rPr lang="en-IN" dirty="0" smtClean="0"/>
                  <a:t>/</a:t>
                </a:r>
                <a:r>
                  <a:rPr lang="en-IN" dirty="0" err="1" smtClean="0"/>
                  <a:t>dp</a:t>
                </a:r>
                <a:r>
                  <a:rPr lang="en-IN" dirty="0"/>
                  <a:t> </a:t>
                </a:r>
                <a:r>
                  <a:rPr lang="en-IN" dirty="0" smtClean="0"/>
                  <a:t>to find the slope of the function</a:t>
                </a:r>
              </a:p>
              <a:p>
                <a:pPr marL="0" indent="0">
                  <a:buNone/>
                </a:pPr>
                <a:endParaRPr lang="en-IN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IN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IN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IN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IN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IN" b="0" dirty="0" smtClean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IN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𝑄</m:t>
                          </m:r>
                          <m:d>
                            <m:dPr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en-IN" dirty="0"/>
                            <m:t>+ </m:t>
                          </m:r>
                          <m:f>
                            <m:fPr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IN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p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sSup>
                            <m:sSupPr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num>
                        <m:den>
                          <m:f>
                            <m:fPr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den>
                          </m:f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−(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1520" y="1561514"/>
                <a:ext cx="10622280" cy="5120639"/>
              </a:xfrm>
              <a:blipFill rotWithShape="0">
                <a:blip r:embed="rId2"/>
                <a:stretch>
                  <a:fillRect l="-516" t="-214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10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C00000"/>
                </a:solidFill>
              </a:rPr>
              <a:t>Taylor Formula</a:t>
            </a:r>
            <a:endParaRPr lang="en-IN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1!</m:t>
                        </m:r>
                      </m:den>
                    </m:f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en-IN" b="0" i="0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IN" b="0" dirty="0" smtClean="0"/>
                  <a:t>                </a:t>
                </a:r>
                <a14:m>
                  <m:oMath xmlns:m="http://schemas.openxmlformats.org/officeDocument/2006/math">
                    <m:r>
                      <a:rPr lang="en-IN" b="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sSup>
                      <m:sSup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>
                        <a:latin typeface="Cambria Math" panose="02040503050406030204" pitchFamily="18" charset="0"/>
                      </a:rPr>
                      <m:t>+</m:t>
                    </m:r>
                    <m:r>
                      <a:rPr lang="en-IN" b="0" i="0" smtClean="0">
                        <a:latin typeface="Cambria Math" panose="02040503050406030204" pitchFamily="18" charset="0"/>
                      </a:rPr>
                      <m:t>…+</m:t>
                    </m:r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sup>
                    </m:sSup>
                    <m:d>
                      <m:d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IN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+1)!</m:t>
                          </m:r>
                        </m:den>
                      </m:f>
                      <m:sSup>
                        <m:sSup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sup>
                      </m:sSup>
                      <m:d>
                        <m:d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sSup>
                        <m:sSup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I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IN" dirty="0" smtClean="0"/>
              </a:p>
              <a:p>
                <a:pPr marL="0" indent="0">
                  <a:buNone/>
                </a:pPr>
                <a:endParaRPr lang="en-IN" dirty="0" smtClean="0"/>
              </a:p>
              <a:p>
                <a:pPr marL="0" indent="0">
                  <a:buNone/>
                </a:pPr>
                <a:r>
                  <a:rPr lang="en-IN" dirty="0" smtClean="0"/>
                  <a:t>where c lies between x</a:t>
                </a:r>
                <a:r>
                  <a:rPr lang="en-IN" baseline="-25000" dirty="0" smtClean="0"/>
                  <a:t>0</a:t>
                </a:r>
                <a:r>
                  <a:rPr lang="en-IN" dirty="0" smtClean="0"/>
                  <a:t> and x</a:t>
                </a: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936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C00000"/>
                </a:solidFill>
              </a:rPr>
              <a:t>Taylor Formula</a:t>
            </a:r>
            <a:endParaRPr lang="en-IN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686" y="1535944"/>
            <a:ext cx="6780627" cy="4851656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6039729" y="4494628"/>
            <a:ext cx="178191" cy="1828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/>
          <p:cNvSpPr/>
          <p:nvPr/>
        </p:nvSpPr>
        <p:spPr>
          <a:xfrm>
            <a:off x="5627080" y="4403188"/>
            <a:ext cx="196948" cy="18288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4661681" y="4185138"/>
            <a:ext cx="196948" cy="18288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/>
          <p:cNvSpPr/>
          <p:nvPr/>
        </p:nvSpPr>
        <p:spPr>
          <a:xfrm>
            <a:off x="5064371" y="4382086"/>
            <a:ext cx="196948" cy="18288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5936567" y="4768946"/>
            <a:ext cx="534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x</a:t>
            </a:r>
            <a:r>
              <a:rPr lang="en-IN" baseline="-25000" dirty="0" smtClean="0"/>
              <a:t>0</a:t>
            </a:r>
            <a:endParaRPr lang="en-IN" baseline="-25000" dirty="0"/>
          </a:p>
        </p:txBody>
      </p:sp>
    </p:spTree>
    <p:extLst>
      <p:ext uri="{BB962C8B-B14F-4D97-AF65-F5344CB8AC3E}">
        <p14:creationId xmlns:p14="http://schemas.microsoft.com/office/powerpoint/2010/main" val="106381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C00000"/>
                </a:solidFill>
              </a:rPr>
              <a:t>Elasticity</a:t>
            </a:r>
            <a:endParaRPr lang="en-IN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IN" dirty="0" smtClean="0"/>
                  <a:t>y = f(x)</a:t>
                </a:r>
              </a:p>
              <a:p>
                <a:r>
                  <a:rPr lang="en-IN" dirty="0" smtClean="0"/>
                  <a:t>A 1% change in x produces how much change in y? It is measured by elasticity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𝐸𝑙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type m:val="skw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type m:val="skw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den>
                      </m:f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IN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 smtClean="0"/>
              </a:p>
              <a:p>
                <a:r>
                  <a:rPr lang="en-IN" dirty="0" smtClean="0"/>
                  <a:t>If </a:t>
                </a:r>
                <a:r>
                  <a:rPr lang="en-IN" i="1" dirty="0" smtClean="0"/>
                  <a:t>magnitude </a:t>
                </a:r>
                <a:r>
                  <a:rPr lang="en-IN" dirty="0" smtClean="0"/>
                  <a:t>of elasticity is greater than 1, the y is elastic </a:t>
                </a:r>
              </a:p>
              <a:p>
                <a:r>
                  <a:rPr lang="en-IN" dirty="0" smtClean="0"/>
                  <a:t>If </a:t>
                </a:r>
                <a:r>
                  <a:rPr lang="en-IN" i="1" dirty="0"/>
                  <a:t>magnitude</a:t>
                </a:r>
                <a:r>
                  <a:rPr lang="en-IN" dirty="0"/>
                  <a:t> of elasticity is </a:t>
                </a:r>
                <a:r>
                  <a:rPr lang="en-IN" dirty="0" smtClean="0"/>
                  <a:t>less </a:t>
                </a:r>
                <a:r>
                  <a:rPr lang="en-IN" dirty="0"/>
                  <a:t>than 1, the y is </a:t>
                </a:r>
                <a:r>
                  <a:rPr lang="en-IN" dirty="0" smtClean="0"/>
                  <a:t>inelastic </a:t>
                </a:r>
                <a:endParaRPr lang="en-IN" dirty="0"/>
              </a:p>
              <a:p>
                <a:r>
                  <a:rPr lang="en-IN" dirty="0" smtClean="0"/>
                  <a:t>If </a:t>
                </a:r>
                <a:r>
                  <a:rPr lang="en-IN" i="1" dirty="0"/>
                  <a:t>magnitude</a:t>
                </a:r>
                <a:r>
                  <a:rPr lang="en-IN" dirty="0"/>
                  <a:t> of elasticity is 1</a:t>
                </a:r>
                <a:r>
                  <a:rPr lang="en-IN" dirty="0" smtClean="0"/>
                  <a:t>, </a:t>
                </a:r>
                <a:r>
                  <a:rPr lang="en-IN" dirty="0"/>
                  <a:t>the y is </a:t>
                </a:r>
                <a:r>
                  <a:rPr lang="en-IN" dirty="0" smtClean="0"/>
                  <a:t>unit elastic </a:t>
                </a:r>
                <a:endParaRPr lang="en-IN" dirty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227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C00000"/>
                </a:solidFill>
              </a:rPr>
              <a:t>Continuity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No breaks. Graph drawn without lifting pen. 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7146" y="2525004"/>
            <a:ext cx="5715000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89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C00000"/>
                </a:solidFill>
              </a:rPr>
              <a:t>Intermediate Value Theorem – Point 1 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 is a continuous function in a closed interval [a, b] 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879" y="2286000"/>
            <a:ext cx="4505325" cy="4572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698609" y="3474720"/>
            <a:ext cx="154745" cy="1547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/>
          <p:cNvSpPr/>
          <p:nvPr/>
        </p:nvSpPr>
        <p:spPr>
          <a:xfrm>
            <a:off x="5638800" y="5498124"/>
            <a:ext cx="154745" cy="1547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7690337" y="3976469"/>
            <a:ext cx="154745" cy="1547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Freeform 8"/>
          <p:cNvSpPr/>
          <p:nvPr/>
        </p:nvSpPr>
        <p:spPr>
          <a:xfrm>
            <a:off x="4797083" y="3615397"/>
            <a:ext cx="914400" cy="1969477"/>
          </a:xfrm>
          <a:custGeom>
            <a:avLst/>
            <a:gdLst>
              <a:gd name="connsiteX0" fmla="*/ 0 w 914400"/>
              <a:gd name="connsiteY0" fmla="*/ 0 h 1969477"/>
              <a:gd name="connsiteX1" fmla="*/ 211015 w 914400"/>
              <a:gd name="connsiteY1" fmla="*/ 618978 h 1969477"/>
              <a:gd name="connsiteX2" fmla="*/ 590843 w 914400"/>
              <a:gd name="connsiteY2" fmla="*/ 914400 h 1969477"/>
              <a:gd name="connsiteX3" fmla="*/ 914400 w 914400"/>
              <a:gd name="connsiteY3" fmla="*/ 1969477 h 1969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1969477">
                <a:moveTo>
                  <a:pt x="0" y="0"/>
                </a:moveTo>
                <a:cubicBezTo>
                  <a:pt x="56270" y="233289"/>
                  <a:pt x="112541" y="466578"/>
                  <a:pt x="211015" y="618978"/>
                </a:cubicBezTo>
                <a:cubicBezTo>
                  <a:pt x="309489" y="771378"/>
                  <a:pt x="473612" y="689317"/>
                  <a:pt x="590843" y="914400"/>
                </a:cubicBezTo>
                <a:cubicBezTo>
                  <a:pt x="708074" y="1139483"/>
                  <a:pt x="811237" y="1554480"/>
                  <a:pt x="914400" y="1969477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Freeform 9"/>
          <p:cNvSpPr/>
          <p:nvPr/>
        </p:nvSpPr>
        <p:spPr>
          <a:xfrm>
            <a:off x="5739618" y="4037428"/>
            <a:ext cx="2067951" cy="1575581"/>
          </a:xfrm>
          <a:custGeom>
            <a:avLst/>
            <a:gdLst>
              <a:gd name="connsiteX0" fmla="*/ 0 w 2067951"/>
              <a:gd name="connsiteY0" fmla="*/ 1575581 h 1575581"/>
              <a:gd name="connsiteX1" fmla="*/ 984739 w 2067951"/>
              <a:gd name="connsiteY1" fmla="*/ 1322363 h 1575581"/>
              <a:gd name="connsiteX2" fmla="*/ 1111348 w 2067951"/>
              <a:gd name="connsiteY2" fmla="*/ 126609 h 1575581"/>
              <a:gd name="connsiteX3" fmla="*/ 1730327 w 2067951"/>
              <a:gd name="connsiteY3" fmla="*/ 815926 h 1575581"/>
              <a:gd name="connsiteX4" fmla="*/ 2067951 w 2067951"/>
              <a:gd name="connsiteY4" fmla="*/ 0 h 1575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7951" h="1575581">
                <a:moveTo>
                  <a:pt x="0" y="1575581"/>
                </a:moveTo>
                <a:cubicBezTo>
                  <a:pt x="399757" y="1569719"/>
                  <a:pt x="799514" y="1563858"/>
                  <a:pt x="984739" y="1322363"/>
                </a:cubicBezTo>
                <a:cubicBezTo>
                  <a:pt x="1169964" y="1080868"/>
                  <a:pt x="987083" y="211015"/>
                  <a:pt x="1111348" y="126609"/>
                </a:cubicBezTo>
                <a:cubicBezTo>
                  <a:pt x="1235613" y="42203"/>
                  <a:pt x="1570893" y="837028"/>
                  <a:pt x="1730327" y="815926"/>
                </a:cubicBezTo>
                <a:cubicBezTo>
                  <a:pt x="1889761" y="794824"/>
                  <a:pt x="1978856" y="397412"/>
                  <a:pt x="2067951" y="0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9203934" y="2897945"/>
            <a:ext cx="28925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To join two dots above and below </a:t>
            </a:r>
            <a:r>
              <a:rPr lang="en-IN" smtClean="0"/>
              <a:t>the </a:t>
            </a:r>
            <a:r>
              <a:rPr lang="en-IN" smtClean="0"/>
              <a:t>x </a:t>
            </a:r>
            <a:r>
              <a:rPr lang="en-IN" dirty="0" smtClean="0"/>
              <a:t>axis along a continuous function, would involve cutting </a:t>
            </a:r>
            <a:r>
              <a:rPr lang="en-IN" smtClean="0"/>
              <a:t>the </a:t>
            </a:r>
            <a:r>
              <a:rPr lang="en-IN" smtClean="0"/>
              <a:t>x </a:t>
            </a:r>
            <a:r>
              <a:rPr lang="en-IN" dirty="0" smtClean="0"/>
              <a:t>axis at some point c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1371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615</Words>
  <Application>Microsoft Office PowerPoint</Application>
  <PresentationFormat>Widescreen</PresentationFormat>
  <Paragraphs>74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Office Theme</vt:lpstr>
      <vt:lpstr>Revision Class</vt:lpstr>
      <vt:lpstr>Functions: Maths, Drawing and English</vt:lpstr>
      <vt:lpstr>Key Ideas of the Day</vt:lpstr>
      <vt:lpstr>Implicit Functions</vt:lpstr>
      <vt:lpstr>Taylor Formula</vt:lpstr>
      <vt:lpstr>Taylor Formula</vt:lpstr>
      <vt:lpstr>Elasticity</vt:lpstr>
      <vt:lpstr>Continuity</vt:lpstr>
      <vt:lpstr>Intermediate Value Theorem – Point 1 </vt:lpstr>
      <vt:lpstr>Intermediate Value Theorem – Point 2</vt:lpstr>
      <vt:lpstr>Intermediate Value Theorem – Point 2</vt:lpstr>
      <vt:lpstr>Newton’s Method: how to find x at which f(x) = 0</vt:lpstr>
      <vt:lpstr>Extreme Points: Maxima or Minima</vt:lpstr>
      <vt:lpstr>Looking for Extreme Points in Continuous Functions</vt:lpstr>
      <vt:lpstr>Extreme Points in Continuous Functions </vt:lpstr>
      <vt:lpstr>In Continuous Functions </vt:lpstr>
      <vt:lpstr>Extreme Value Theorem</vt:lpstr>
      <vt:lpstr>Mean Value Theorem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Class</dc:title>
  <dc:creator>Anuradha Saha</dc:creator>
  <cp:lastModifiedBy>Anuradha Saha</cp:lastModifiedBy>
  <cp:revision>105</cp:revision>
  <dcterms:created xsi:type="dcterms:W3CDTF">2016-02-15T14:00:45Z</dcterms:created>
  <dcterms:modified xsi:type="dcterms:W3CDTF">2016-02-16T09:04:31Z</dcterms:modified>
</cp:coreProperties>
</file>