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9" r:id="rId4"/>
    <p:sldId id="334" r:id="rId5"/>
    <p:sldId id="335" r:id="rId6"/>
    <p:sldId id="343" r:id="rId7"/>
    <p:sldId id="336" r:id="rId8"/>
    <p:sldId id="337" r:id="rId9"/>
    <p:sldId id="338" r:id="rId10"/>
    <p:sldId id="339" r:id="rId11"/>
    <p:sldId id="340" r:id="rId12"/>
    <p:sldId id="341" r:id="rId13"/>
    <p:sldId id="342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C7DE99-32CF-4F32-882D-BE98B5161CAE}">
          <p14:sldIdLst>
            <p14:sldId id="318"/>
            <p14:sldId id="329"/>
            <p14:sldId id="334"/>
            <p14:sldId id="335"/>
            <p14:sldId id="343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4/28/2016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Topics in Financial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Future Value of Annuity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An amount </a:t>
                </a:r>
                <a:r>
                  <a:rPr lang="en-IN" i="1" dirty="0"/>
                  <a:t>a </a:t>
                </a:r>
                <a:r>
                  <a:rPr lang="en-IN" dirty="0"/>
                  <a:t>is deposited in an account each period for </a:t>
                </a:r>
                <a:r>
                  <a:rPr lang="en-IN" i="1" dirty="0"/>
                  <a:t>n </a:t>
                </a:r>
                <a:r>
                  <a:rPr lang="en-IN" dirty="0"/>
                  <a:t>periods, earning </a:t>
                </a:r>
                <a:r>
                  <a:rPr lang="en-IN" dirty="0" smtClean="0"/>
                  <a:t>interest at </a:t>
                </a:r>
                <a:r>
                  <a:rPr lang="en-IN" i="1" dirty="0"/>
                  <a:t>r </a:t>
                </a:r>
                <a:r>
                  <a:rPr lang="en-IN" dirty="0"/>
                  <a:t>per period. The future (total) value of the account, immediately after the </a:t>
                </a:r>
                <a:r>
                  <a:rPr lang="en-IN" dirty="0" smtClean="0"/>
                  <a:t>last deposit</a:t>
                </a:r>
                <a:r>
                  <a:rPr lang="en-IN" dirty="0"/>
                  <a:t>, is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r>
                  <a:rPr lang="en-IN" dirty="0"/>
                  <a:t/>
                </a:r>
                <a:br>
                  <a:rPr lang="en-IN" dirty="0"/>
                </a:br>
                <a:r>
                  <a:rPr lang="en-IN" dirty="0"/>
                  <a:t/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 t="-2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Callout 1 (No Border) 3"/>
          <p:cNvSpPr/>
          <p:nvPr/>
        </p:nvSpPr>
        <p:spPr>
          <a:xfrm>
            <a:off x="2061964" y="3789040"/>
            <a:ext cx="864096" cy="2592288"/>
          </a:xfrm>
          <a:prstGeom prst="callout1">
            <a:avLst>
              <a:gd name="adj1" fmla="val -6149"/>
              <a:gd name="adj2" fmla="val 49246"/>
              <a:gd name="adj3" fmla="val -12619"/>
              <a:gd name="adj4" fmla="val 565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Money on the nth period</a:t>
            </a:r>
            <a:endParaRPr lang="en-IN" dirty="0"/>
          </a:p>
        </p:txBody>
      </p:sp>
      <p:sp>
        <p:nvSpPr>
          <p:cNvPr id="5" name="Line Callout 1 (No Border) 4"/>
          <p:cNvSpPr/>
          <p:nvPr/>
        </p:nvSpPr>
        <p:spPr>
          <a:xfrm>
            <a:off x="3358108" y="3789040"/>
            <a:ext cx="1296144" cy="2592288"/>
          </a:xfrm>
          <a:prstGeom prst="callout1">
            <a:avLst>
              <a:gd name="adj1" fmla="val -6149"/>
              <a:gd name="adj2" fmla="val 49246"/>
              <a:gd name="adj3" fmla="val -13656"/>
              <a:gd name="adj4" fmla="val 493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(n-1)</a:t>
            </a:r>
            <a:r>
              <a:rPr lang="en-IN" dirty="0" err="1" smtClean="0"/>
              <a:t>th</a:t>
            </a:r>
            <a:r>
              <a:rPr lang="en-IN" dirty="0" smtClean="0"/>
              <a:t> deposit was saved for one period. This is its value in the last period n</a:t>
            </a:r>
            <a:endParaRPr lang="en-IN" dirty="0"/>
          </a:p>
        </p:txBody>
      </p:sp>
      <p:sp>
        <p:nvSpPr>
          <p:cNvPr id="6" name="Line Callout 1 (No Border) 5"/>
          <p:cNvSpPr/>
          <p:nvPr/>
        </p:nvSpPr>
        <p:spPr>
          <a:xfrm>
            <a:off x="5014292" y="3789040"/>
            <a:ext cx="1296144" cy="2592288"/>
          </a:xfrm>
          <a:prstGeom prst="callout1">
            <a:avLst>
              <a:gd name="adj1" fmla="val -1999"/>
              <a:gd name="adj2" fmla="val 52358"/>
              <a:gd name="adj3" fmla="val -11581"/>
              <a:gd name="adj4" fmla="val 1405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(</a:t>
            </a:r>
            <a:r>
              <a:rPr lang="en-IN" dirty="0" smtClean="0"/>
              <a:t>n-2)</a:t>
            </a:r>
            <a:r>
              <a:rPr lang="en-IN" dirty="0" err="1" smtClean="0"/>
              <a:t>nd</a:t>
            </a:r>
            <a:r>
              <a:rPr lang="en-IN" dirty="0" smtClean="0"/>
              <a:t> </a:t>
            </a:r>
            <a:r>
              <a:rPr lang="en-IN" dirty="0"/>
              <a:t>deposit was saved for </a:t>
            </a:r>
            <a:r>
              <a:rPr lang="en-IN" dirty="0" smtClean="0"/>
              <a:t>two periods. This </a:t>
            </a:r>
            <a:r>
              <a:rPr lang="en-IN" dirty="0"/>
              <a:t>is its value in the last period n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6598468" y="3789040"/>
            <a:ext cx="1296144" cy="2592288"/>
          </a:xfrm>
          <a:prstGeom prst="callout1">
            <a:avLst>
              <a:gd name="adj1" fmla="val -962"/>
              <a:gd name="adj2" fmla="val 48208"/>
              <a:gd name="adj3" fmla="val -16250"/>
              <a:gd name="adj4" fmla="val 54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This is the first deposit. It was saved for (n-1) periods.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77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Difference Equation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 smtClean="0"/>
                  <a:t>			t = 0, 1, 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 t="-2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9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Difference Equation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IN" dirty="0"/>
                  <a:t>			t = 0, 1, </a:t>
                </a:r>
                <a:r>
                  <a:rPr lang="en-IN" dirty="0" smtClean="0"/>
                  <a:t>…,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What is the pattern?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+…+1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IN" dirty="0" smtClean="0"/>
                  <a:t>					Geometric Series Formula</a:t>
                </a:r>
                <a:endParaRPr lang="en-I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 t="-2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1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every economics students should know: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interest rate</a:t>
            </a:r>
          </a:p>
          <a:p>
            <a:r>
              <a:rPr lang="en-US" dirty="0" smtClean="0"/>
              <a:t>Present Value</a:t>
            </a:r>
          </a:p>
          <a:p>
            <a:r>
              <a:rPr lang="en-US" dirty="0" smtClean="0"/>
              <a:t>Continuous Time: Not for exam. Eco and Fin majors read them up </a:t>
            </a:r>
          </a:p>
          <a:p>
            <a:r>
              <a:rPr lang="en-US" dirty="0" smtClean="0"/>
              <a:t>Difference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Principal: Deposited amount</a:t>
            </a:r>
          </a:p>
          <a:p>
            <a:r>
              <a:rPr lang="en-US" dirty="0" smtClean="0"/>
              <a:t>Interest Period: Time which elapses between successive dates when interest is added to your account</a:t>
            </a:r>
          </a:p>
          <a:p>
            <a:r>
              <a:rPr lang="en-US" dirty="0" smtClean="0"/>
              <a:t>Nominal rate: Announced by banks</a:t>
            </a:r>
          </a:p>
          <a:p>
            <a:r>
              <a:rPr lang="en-US" dirty="0" smtClean="0"/>
              <a:t>Periodic Rate = Annual Nominal Rate / Number of interest periods in a year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 = $8000</a:t>
            </a:r>
          </a:p>
          <a:p>
            <a:r>
              <a:rPr lang="en-US" dirty="0" smtClean="0"/>
              <a:t>T = 5 years</a:t>
            </a:r>
          </a:p>
          <a:p>
            <a:r>
              <a:rPr lang="en-US" dirty="0" smtClean="0"/>
              <a:t>Nominal Rate = 5%</a:t>
            </a:r>
          </a:p>
          <a:p>
            <a:r>
              <a:rPr lang="en-US" dirty="0" smtClean="0"/>
              <a:t>Interest period = 1 month</a:t>
            </a:r>
          </a:p>
          <a:p>
            <a:r>
              <a:rPr lang="en-US" dirty="0" smtClean="0"/>
              <a:t>Periodic Rate = ?</a:t>
            </a:r>
          </a:p>
          <a:p>
            <a:r>
              <a:rPr lang="en-US" dirty="0" smtClean="0"/>
              <a:t>Amount after 5 years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Formula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 smtClean="0"/>
                  <a:t>        where     r = p/100                  (Annual interest rate)</a:t>
                </a:r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       where     r = p/100            </a:t>
                </a:r>
                <a:r>
                  <a:rPr lang="en-IN" dirty="0" smtClean="0"/>
                  <a:t>(Biannual </a:t>
                </a:r>
                <a:r>
                  <a:rPr lang="en-IN" dirty="0"/>
                  <a:t>interest rate</a:t>
                </a:r>
                <a:r>
                  <a:rPr lang="en-IN" dirty="0" smtClean="0"/>
                  <a:t>)</a:t>
                </a:r>
              </a:p>
              <a:p>
                <a:r>
                  <a:rPr lang="en-IN" dirty="0" smtClean="0"/>
                  <a:t>Do you earn more in biannual interest payments of annual interest payments?</a:t>
                </a:r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/>
                  <a:t>        where     r = p/100           </a:t>
                </a:r>
                <a:r>
                  <a:rPr lang="en-IN" dirty="0" smtClean="0"/>
                  <a:t>(n-annual </a:t>
                </a:r>
                <a:r>
                  <a:rPr lang="en-IN" dirty="0"/>
                  <a:t>interest rate</a:t>
                </a:r>
                <a:r>
                  <a:rPr lang="en-IN" dirty="0" smtClean="0"/>
                  <a:t>)</a:t>
                </a:r>
              </a:p>
              <a:p>
                <a:r>
                  <a:rPr lang="en-IN" dirty="0" smtClean="0"/>
                  <a:t>Effective interest rate (R) is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 t="-2038" r="-8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 Problem - Revised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IN" dirty="0"/>
                  <a:t>A credit card is offered with interest on the outstanding balance charged at 2% per month. What is the effective annual rate of interest?</a:t>
                </a:r>
              </a:p>
              <a:p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 smtClean="0"/>
                  <a:t> </a:t>
                </a:r>
              </a:p>
              <a:p>
                <a:r>
                  <a:rPr lang="en-IN" dirty="0" smtClean="0"/>
                  <a:t>r/n = monthly interest rate = 2%</a:t>
                </a:r>
              </a:p>
              <a:p>
                <a:r>
                  <a:rPr lang="en-IN" dirty="0" smtClean="0"/>
                  <a:t>n = 12</a:t>
                </a:r>
              </a:p>
              <a:p>
                <a:r>
                  <a:rPr lang="en-IN" dirty="0" smtClean="0"/>
                  <a:t>R = (1+0.02)^12 – 1 = 0.268 = 26.8%</a:t>
                </a:r>
              </a:p>
              <a:p>
                <a:r>
                  <a:rPr lang="en-IN" dirty="0" smtClean="0"/>
                  <a:t>No wonder I am paranoid about not paying my credit card bills </a:t>
                </a:r>
                <a:r>
                  <a:rPr lang="en-IN" smtClean="0"/>
                  <a:t>on time!!!!</a:t>
                </a:r>
                <a:endParaRPr lang="en-IN" dirty="0" smtClean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 t="-2038" r="-1117" b="-4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Present Discounted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If the interest or discount rate is </a:t>
            </a:r>
            <a:r>
              <a:rPr lang="en-IN" i="1" dirty="0"/>
              <a:t>p</a:t>
            </a:r>
            <a:r>
              <a:rPr lang="en-IN" dirty="0"/>
              <a:t>% per year and </a:t>
            </a:r>
            <a:r>
              <a:rPr lang="en-IN" i="1" dirty="0"/>
              <a:t>r </a:t>
            </a:r>
            <a:r>
              <a:rPr lang="en-IN" dirty="0"/>
              <a:t>= </a:t>
            </a:r>
            <a:r>
              <a:rPr lang="en-IN" i="1" dirty="0"/>
              <a:t>p/</a:t>
            </a:r>
            <a:r>
              <a:rPr lang="en-IN" dirty="0"/>
              <a:t>100, an amount </a:t>
            </a:r>
            <a:r>
              <a:rPr lang="en-IN" i="1" dirty="0"/>
              <a:t>K </a:t>
            </a:r>
            <a:r>
              <a:rPr lang="en-IN" dirty="0" smtClean="0"/>
              <a:t>that is </a:t>
            </a:r>
            <a:r>
              <a:rPr lang="en-IN" dirty="0"/>
              <a:t>payable in </a:t>
            </a:r>
            <a:r>
              <a:rPr lang="en-IN" i="1" dirty="0"/>
              <a:t>t </a:t>
            </a:r>
            <a:r>
              <a:rPr lang="en-IN" dirty="0"/>
              <a:t>years has the present value (or present discounted value, or PDV</a:t>
            </a:r>
            <a:r>
              <a:rPr lang="en-IN" dirty="0" smtClean="0"/>
              <a:t>):</a:t>
            </a:r>
          </a:p>
          <a:p>
            <a:pPr marL="0" indent="0" algn="ctr">
              <a:buNone/>
            </a:pPr>
            <a:r>
              <a:rPr lang="en-IN" i="1" dirty="0" smtClean="0"/>
              <a:t>		PDV = K(</a:t>
            </a:r>
            <a:r>
              <a:rPr lang="en-IN" dirty="0" smtClean="0"/>
              <a:t>1 </a:t>
            </a:r>
            <a:r>
              <a:rPr lang="en-IN" dirty="0"/>
              <a:t>+ </a:t>
            </a:r>
            <a:r>
              <a:rPr lang="en-IN" i="1" dirty="0"/>
              <a:t>r)</a:t>
            </a:r>
            <a:r>
              <a:rPr lang="en-IN" baseline="30000" dirty="0"/>
              <a:t>−</a:t>
            </a:r>
            <a:r>
              <a:rPr lang="en-IN" i="1" baseline="30000" dirty="0"/>
              <a:t>t</a:t>
            </a:r>
            <a:r>
              <a:rPr lang="en-IN" i="1" dirty="0"/>
              <a:t>, </a:t>
            </a:r>
            <a:r>
              <a:rPr lang="en-IN" i="1" dirty="0" smtClean="0"/>
              <a:t>		</a:t>
            </a:r>
            <a:r>
              <a:rPr lang="en-IN" dirty="0" smtClean="0"/>
              <a:t>with </a:t>
            </a:r>
            <a:r>
              <a:rPr lang="en-IN" dirty="0"/>
              <a:t>annual interest </a:t>
            </a:r>
            <a:r>
              <a:rPr lang="en-IN" dirty="0" smtClean="0"/>
              <a:t>payments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48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Sidenote</a:t>
            </a:r>
            <a:r>
              <a:rPr lang="en-IN" dirty="0" smtClean="0"/>
              <a:t> on Geometric Series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IN" dirty="0" smtClean="0"/>
                  <a:t>        	(k </a:t>
                </a:r>
                <a:r>
                  <a:rPr lang="en-IN" dirty="0" smtClean="0">
                    <a:latin typeface="Calibri Light" panose="020F0302020204030204" pitchFamily="34" charset="0"/>
                  </a:rPr>
                  <a:t>≠ 1)</a:t>
                </a:r>
                <a:r>
                  <a:rPr lang="en-IN" dirty="0"/>
                  <a:t> </a:t>
                </a:r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/>
                  <a:t>        	(k </a:t>
                </a:r>
                <a:r>
                  <a:rPr lang="en-IN" dirty="0">
                    <a:latin typeface="Calibri Light" panose="020F0302020204030204" pitchFamily="34" charset="0"/>
                  </a:rPr>
                  <a:t>≠ 1</a:t>
                </a:r>
                <a:r>
                  <a:rPr lang="en-IN" dirty="0" smtClean="0">
                    <a:latin typeface="Calibri Light" panose="020F0302020204030204" pitchFamily="34" charset="0"/>
                  </a:rPr>
                  <a:t>)</a:t>
                </a:r>
              </a:p>
              <a:p>
                <a:pPr lvl="1"/>
                <a:r>
                  <a:rPr lang="en-IN" dirty="0" smtClean="0"/>
                  <a:t>k*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        	(k </a:t>
                </a:r>
                <a:r>
                  <a:rPr lang="en-IN" dirty="0">
                    <a:latin typeface="Calibri Light" panose="020F0302020204030204" pitchFamily="34" charset="0"/>
                  </a:rPr>
                  <a:t>≠ 1</a:t>
                </a:r>
                <a:r>
                  <a:rPr lang="en-IN" dirty="0" smtClean="0">
                    <a:latin typeface="Calibri Light" panose="020F0302020204030204" pitchFamily="34" charset="0"/>
                  </a:rPr>
                  <a:t>)</a:t>
                </a:r>
              </a:p>
              <a:p>
                <a:pPr lvl="1"/>
                <a:r>
                  <a:rPr lang="en-IN" dirty="0" smtClean="0">
                    <a:latin typeface="Calibri Light" panose="020F0302020204030204" pitchFamily="34" charset="0"/>
                  </a:rPr>
                  <a:t>Subtracting the two equations, we get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>
                        <a:latin typeface="Calibri Light" panose="020F0302020204030204" pitchFamily="34" charset="0"/>
                      </a:rPr>
                      <m:t>(1−</m:t>
                    </m:r>
                    <m:r>
                      <m:rPr>
                        <m:nor/>
                      </m:rPr>
                      <a:rPr lang="en-IN" dirty="0"/>
                      <m:t>k</m:t>
                    </m:r>
                    <m:r>
                      <m:rPr>
                        <m:nor/>
                      </m:rPr>
                      <a:rPr lang="en-IN" dirty="0"/>
                      <m:t>)∗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 smtClean="0">
                    <a:latin typeface="Calibri Light" panose="020F0302020204030204" pitchFamily="34" charset="0"/>
                  </a:rPr>
                  <a:t>. This is the formula for S</a:t>
                </a:r>
                <a:r>
                  <a:rPr lang="en-IN" baseline="-25000" dirty="0" smtClean="0">
                    <a:latin typeface="Calibri Light" panose="020F0302020204030204" pitchFamily="34" charset="0"/>
                  </a:rPr>
                  <a:t>1</a:t>
                </a:r>
                <a:endParaRPr lang="en-IN" baseline="-25000" dirty="0">
                  <a:latin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+…=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IN" dirty="0"/>
                  <a:t>        </a:t>
                </a:r>
                <a:r>
                  <a:rPr lang="en-IN" dirty="0" smtClean="0"/>
                  <a:t>		(|k| </a:t>
                </a:r>
                <a:r>
                  <a:rPr lang="en-IN" dirty="0" smtClean="0">
                    <a:latin typeface="Calibri Light" panose="020F0302020204030204" pitchFamily="34" charset="0"/>
                  </a:rPr>
                  <a:t>&lt; </a:t>
                </a:r>
                <a:r>
                  <a:rPr lang="en-IN" dirty="0">
                    <a:latin typeface="Calibri Light" panose="020F0302020204030204" pitchFamily="34" charset="0"/>
                  </a:rPr>
                  <a:t>1</a:t>
                </a:r>
                <a:r>
                  <a:rPr lang="en-IN" dirty="0" smtClean="0">
                    <a:latin typeface="Calibri Light" panose="020F0302020204030204" pitchFamily="34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IN" dirty="0"/>
                  <a:t>   	</a:t>
                </a:r>
                <a:endParaRPr lang="en-IN" dirty="0" smtClean="0"/>
              </a:p>
              <a:p>
                <a:pPr lvl="1"/>
                <a:r>
                  <a:rPr lang="en-IN" dirty="0" smtClean="0"/>
                  <a:t>k</a:t>
                </a:r>
                <a:r>
                  <a:rPr lang="en-IN" dirty="0"/>
                  <a:t>*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IN" dirty="0"/>
                  <a:t>        	</a:t>
                </a:r>
                <a:endParaRPr lang="en-IN" dirty="0" smtClean="0"/>
              </a:p>
              <a:p>
                <a:pPr lvl="1"/>
                <a:r>
                  <a:rPr lang="en-IN" dirty="0" smtClean="0">
                    <a:latin typeface="Calibri Light" panose="020F0302020204030204" pitchFamily="34" charset="0"/>
                  </a:rPr>
                  <a:t>Subtracting </a:t>
                </a:r>
                <a:r>
                  <a:rPr lang="en-IN" dirty="0">
                    <a:latin typeface="Calibri Light" panose="020F0302020204030204" pitchFamily="34" charset="0"/>
                  </a:rPr>
                  <a:t>the two equations, we get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>
                        <a:latin typeface="Calibri Light" panose="020F0302020204030204" pitchFamily="34" charset="0"/>
                      </a:rPr>
                      <m:t>(1−</m:t>
                    </m:r>
                    <m:r>
                      <m:rPr>
                        <m:nor/>
                      </m:rPr>
                      <a:rPr lang="en-IN" dirty="0"/>
                      <m:t>k</m:t>
                    </m:r>
                    <m:r>
                      <m:rPr>
                        <m:nor/>
                      </m:rPr>
                      <a:rPr lang="en-IN" dirty="0"/>
                      <m:t>)∗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𝑈𝑀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>
                    <a:latin typeface="Calibri Light" panose="020F0302020204030204" pitchFamily="34" charset="0"/>
                  </a:rPr>
                  <a:t>. This is the formula for </a:t>
                </a:r>
                <a:r>
                  <a:rPr lang="en-IN" dirty="0" smtClean="0">
                    <a:latin typeface="Calibri Light" panose="020F0302020204030204" pitchFamily="34" charset="0"/>
                  </a:rPr>
                  <a:t>S</a:t>
                </a:r>
                <a:r>
                  <a:rPr lang="en-IN" baseline="-25000" dirty="0" smtClean="0">
                    <a:latin typeface="Calibri Light" panose="020F0302020204030204" pitchFamily="34" charset="0"/>
                  </a:rPr>
                  <a:t>2</a:t>
                </a:r>
                <a:endParaRPr lang="en-IN" baseline="-25000" dirty="0">
                  <a:latin typeface="Calibri Light" panose="020F0302020204030204" pitchFamily="34" charset="0"/>
                </a:endParaRPr>
              </a:p>
              <a:p>
                <a:pPr lvl="1"/>
                <a:endParaRPr lang="en-IN" dirty="0" smtClean="0">
                  <a:latin typeface="Calibri Light" panose="020F0302020204030204" pitchFamily="34" charset="0"/>
                </a:endParaRPr>
              </a:p>
              <a:p>
                <a:endParaRPr lang="en-IN" dirty="0">
                  <a:latin typeface="Calibri Light" panose="020F0302020204030204" pitchFamily="34" charset="0"/>
                </a:endParaRPr>
              </a:p>
              <a:p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5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Total Present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Make payments 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61964" y="278092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Callout 1 (No Border) 5"/>
          <p:cNvSpPr/>
          <p:nvPr/>
        </p:nvSpPr>
        <p:spPr>
          <a:xfrm>
            <a:off x="2710036" y="3068960"/>
            <a:ext cx="864096" cy="1080120"/>
          </a:xfrm>
          <a:prstGeom prst="callout1">
            <a:avLst>
              <a:gd name="adj1" fmla="val -6149"/>
              <a:gd name="adj2" fmla="val 49246"/>
              <a:gd name="adj3" fmla="val -25068"/>
              <a:gd name="adj4" fmla="val 50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Today</a:t>
            </a:r>
            <a:endParaRPr lang="en-IN" dirty="0"/>
          </a:p>
        </p:txBody>
      </p:sp>
      <p:sp>
        <p:nvSpPr>
          <p:cNvPr id="7" name="Line Callout 1 (No Border) 6"/>
          <p:cNvSpPr/>
          <p:nvPr/>
        </p:nvSpPr>
        <p:spPr>
          <a:xfrm>
            <a:off x="4006180" y="3068960"/>
            <a:ext cx="1296144" cy="1080120"/>
          </a:xfrm>
          <a:prstGeom prst="callout1">
            <a:avLst>
              <a:gd name="adj1" fmla="val -6149"/>
              <a:gd name="adj2" fmla="val 49246"/>
              <a:gd name="adj3" fmla="val -25068"/>
              <a:gd name="adj4" fmla="val 50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 year later</a:t>
            </a:r>
          </a:p>
          <a:p>
            <a:pPr algn="ctr"/>
            <a:r>
              <a:rPr lang="en-IN" dirty="0"/>
              <a:t> </a:t>
            </a:r>
            <a:r>
              <a:rPr lang="en-IN" dirty="0" smtClean="0"/>
              <a:t>Pay </a:t>
            </a:r>
            <a:r>
              <a:rPr lang="en-IN" dirty="0" err="1" smtClean="0"/>
              <a:t>Rs</a:t>
            </a:r>
            <a:r>
              <a:rPr lang="en-IN" dirty="0" smtClean="0"/>
              <a:t>. 1000</a:t>
            </a:r>
            <a:endParaRPr lang="en-IN" dirty="0"/>
          </a:p>
        </p:txBody>
      </p:sp>
      <p:sp>
        <p:nvSpPr>
          <p:cNvPr id="8" name="Line Callout 1 (No Border) 7"/>
          <p:cNvSpPr/>
          <p:nvPr/>
        </p:nvSpPr>
        <p:spPr>
          <a:xfrm>
            <a:off x="5662364" y="3068960"/>
            <a:ext cx="1296144" cy="1080120"/>
          </a:xfrm>
          <a:prstGeom prst="callout1">
            <a:avLst>
              <a:gd name="adj1" fmla="val -6149"/>
              <a:gd name="adj2" fmla="val 49246"/>
              <a:gd name="adj3" fmla="val -25068"/>
              <a:gd name="adj4" fmla="val 50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 years later</a:t>
            </a:r>
          </a:p>
          <a:p>
            <a:pPr algn="ctr"/>
            <a:r>
              <a:rPr lang="en-IN" dirty="0"/>
              <a:t> </a:t>
            </a:r>
            <a:r>
              <a:rPr lang="en-IN" dirty="0" smtClean="0"/>
              <a:t>Pay </a:t>
            </a:r>
            <a:r>
              <a:rPr lang="en-IN" dirty="0" err="1" smtClean="0"/>
              <a:t>Rs</a:t>
            </a:r>
            <a:r>
              <a:rPr lang="en-IN" dirty="0" smtClean="0"/>
              <a:t>. 1500</a:t>
            </a:r>
            <a:endParaRPr lang="en-IN" dirty="0"/>
          </a:p>
        </p:txBody>
      </p:sp>
      <p:sp>
        <p:nvSpPr>
          <p:cNvPr id="9" name="Line Callout 1 (No Border) 8"/>
          <p:cNvSpPr/>
          <p:nvPr/>
        </p:nvSpPr>
        <p:spPr>
          <a:xfrm>
            <a:off x="7246540" y="3068960"/>
            <a:ext cx="1296144" cy="1080120"/>
          </a:xfrm>
          <a:prstGeom prst="callout1">
            <a:avLst>
              <a:gd name="adj1" fmla="val -6149"/>
              <a:gd name="adj2" fmla="val 49246"/>
              <a:gd name="adj3" fmla="val -25068"/>
              <a:gd name="adj4" fmla="val 503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3 years later</a:t>
            </a:r>
          </a:p>
          <a:p>
            <a:pPr algn="ctr"/>
            <a:r>
              <a:rPr lang="en-IN" dirty="0"/>
              <a:t> </a:t>
            </a:r>
            <a:r>
              <a:rPr lang="en-IN" dirty="0" smtClean="0"/>
              <a:t>Pay </a:t>
            </a:r>
            <a:r>
              <a:rPr lang="en-IN" dirty="0" err="1" smtClean="0"/>
              <a:t>Rs</a:t>
            </a:r>
            <a:r>
              <a:rPr lang="en-IN" dirty="0" smtClean="0"/>
              <a:t>. 2000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69876" y="4365104"/>
                <a:ext cx="2376264" cy="7200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Present Value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4365104"/>
                <a:ext cx="2376264" cy="7200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69876" y="5208658"/>
                <a:ext cx="2376264" cy="7200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Present Value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</m:num>
                      <m:den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5208658"/>
                <a:ext cx="2376264" cy="720080"/>
              </a:xfrm>
              <a:prstGeom prst="rect">
                <a:avLst/>
              </a:prstGeom>
              <a:blipFill rotWithShape="0">
                <a:blip r:embed="rId3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9876" y="6021288"/>
                <a:ext cx="2376264" cy="7200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Present Value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6021288"/>
                <a:ext cx="2376264" cy="720080"/>
              </a:xfrm>
              <a:prstGeom prst="rect">
                <a:avLst/>
              </a:prstGeom>
              <a:blipFill rotWithShape="0">
                <a:blip r:embed="rId4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ent-Up Arrow 19"/>
          <p:cNvSpPr/>
          <p:nvPr/>
        </p:nvSpPr>
        <p:spPr>
          <a:xfrm rot="5400000" flipV="1">
            <a:off x="4258207" y="3609019"/>
            <a:ext cx="1584177" cy="2664297"/>
          </a:xfrm>
          <a:prstGeom prst="bentUpArrow">
            <a:avLst>
              <a:gd name="adj1" fmla="val 4152"/>
              <a:gd name="adj2" fmla="val 11050"/>
              <a:gd name="adj3" fmla="val 15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Bent-Up Arrow 20"/>
          <p:cNvSpPr/>
          <p:nvPr/>
        </p:nvSpPr>
        <p:spPr>
          <a:xfrm rot="5400000" flipV="1">
            <a:off x="4695547" y="3171682"/>
            <a:ext cx="2365686" cy="4320480"/>
          </a:xfrm>
          <a:prstGeom prst="bentUpArrow">
            <a:avLst>
              <a:gd name="adj1" fmla="val 3583"/>
              <a:gd name="adj2" fmla="val 6787"/>
              <a:gd name="adj3" fmla="val 9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Bent-Up Arrow 21"/>
          <p:cNvSpPr/>
          <p:nvPr/>
        </p:nvSpPr>
        <p:spPr>
          <a:xfrm rot="5400000" flipV="1">
            <a:off x="3825784" y="3977111"/>
            <a:ext cx="683803" cy="1043091"/>
          </a:xfrm>
          <a:prstGeom prst="bentUpArrow">
            <a:avLst>
              <a:gd name="adj1" fmla="val 10052"/>
              <a:gd name="adj2" fmla="val 20883"/>
              <a:gd name="adj3" fmla="val 27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89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Present Value of Annuity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 smtClean="0"/>
                  <a:t>An </a:t>
                </a:r>
                <a:r>
                  <a:rPr lang="en-IN" b="1" dirty="0"/>
                  <a:t>annuity </a:t>
                </a:r>
                <a:r>
                  <a:rPr lang="en-IN" dirty="0"/>
                  <a:t>is a sequence of equal payments made at fixed periods of time over </a:t>
                </a:r>
                <a:r>
                  <a:rPr lang="en-IN" dirty="0" smtClean="0"/>
                  <a:t>some time </a:t>
                </a:r>
                <a:r>
                  <a:rPr lang="en-IN" dirty="0"/>
                  <a:t>span</a:t>
                </a:r>
                <a:r>
                  <a:rPr lang="en-IN" dirty="0" smtClean="0"/>
                  <a:t>.</a:t>
                </a:r>
              </a:p>
              <a:p>
                <a:r>
                  <a:rPr lang="en-IN" dirty="0"/>
                  <a:t>The present value of an annuity of </a:t>
                </a:r>
                <a:r>
                  <a:rPr lang="en-IN" i="1" dirty="0"/>
                  <a:t>a </a:t>
                </a:r>
                <a:r>
                  <a:rPr lang="en-IN" dirty="0"/>
                  <a:t>per payment period for </a:t>
                </a:r>
                <a:r>
                  <a:rPr lang="en-IN" i="1" dirty="0"/>
                  <a:t>n </a:t>
                </a:r>
                <a:r>
                  <a:rPr lang="en-IN" dirty="0"/>
                  <a:t>periods at the</a:t>
                </a:r>
                <a:br>
                  <a:rPr lang="en-IN" dirty="0"/>
                </a:br>
                <a:r>
                  <a:rPr lang="en-IN" dirty="0"/>
                  <a:t>rate of interest </a:t>
                </a:r>
                <a:r>
                  <a:rPr lang="en-IN" i="1" dirty="0"/>
                  <a:t>r </a:t>
                </a:r>
                <a:r>
                  <a:rPr lang="en-IN" dirty="0"/>
                  <a:t>per period, where each payment is at the end of the period, is</a:t>
                </a:r>
                <a:br>
                  <a:rPr lang="en-IN" dirty="0"/>
                </a:br>
                <a:r>
                  <a:rPr lang="en-IN" dirty="0"/>
                  <a:t>given </a:t>
                </a:r>
                <a:r>
                  <a:rPr lang="en-IN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r>
                  <a:rPr lang="en-IN" dirty="0"/>
                  <a:t/>
                </a:r>
                <a:br>
                  <a:rPr lang="en-IN" dirty="0"/>
                </a:br>
                <a:r>
                  <a:rPr lang="en-IN" dirty="0"/>
                  <a:t> </a:t>
                </a:r>
                <a:r>
                  <a:rPr lang="en-IN" dirty="0" smtClean="0"/>
                  <a:t>  where </a:t>
                </a:r>
                <a:r>
                  <a:rPr lang="en-IN" i="1" dirty="0"/>
                  <a:t>r </a:t>
                </a:r>
                <a:r>
                  <a:rPr lang="en-IN" dirty="0"/>
                  <a:t>= </a:t>
                </a:r>
                <a:r>
                  <a:rPr lang="en-IN" i="1" dirty="0" smtClean="0"/>
                  <a:t>p/</a:t>
                </a:r>
                <a:r>
                  <a:rPr lang="en-IN" dirty="0" smtClean="0"/>
                  <a:t>100</a:t>
                </a:r>
              </a:p>
              <a:p>
                <a:r>
                  <a:rPr lang="en-IN" dirty="0" smtClean="0"/>
                  <a:t>Application: Mortgage Repayments</a:t>
                </a:r>
                <a:r>
                  <a:rPr lang="en-IN" dirty="0"/>
                  <a:t/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2" t="-1892" r="-10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5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373</Words>
  <Application>Microsoft Office PowerPoint</Application>
  <PresentationFormat>Custom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Cambria</vt:lpstr>
      <vt:lpstr>Cambria Math</vt:lpstr>
      <vt:lpstr>Currency Symbols 16x9</vt:lpstr>
      <vt:lpstr>Topics in Financial Economics</vt:lpstr>
      <vt:lpstr>What every economics students should know:</vt:lpstr>
      <vt:lpstr>Interest Rates</vt:lpstr>
      <vt:lpstr>Formula</vt:lpstr>
      <vt:lpstr>Class Problem - Revised</vt:lpstr>
      <vt:lpstr>Present Discounted Value</vt:lpstr>
      <vt:lpstr>Sidenote on Geometric Series</vt:lpstr>
      <vt:lpstr>Total Present Value</vt:lpstr>
      <vt:lpstr>Present Value of Annuity</vt:lpstr>
      <vt:lpstr>Future Value of Annuity</vt:lpstr>
      <vt:lpstr>Difference Equation</vt:lpstr>
      <vt:lpstr>Difference Equation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2016-04-27T08:41:02Z</dcterms:created>
  <dcterms:modified xsi:type="dcterms:W3CDTF">2016-04-28T16:31:02Z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