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6" r:id="rId7"/>
    <p:sldId id="267" r:id="rId8"/>
    <p:sldId id="258" r:id="rId9"/>
    <p:sldId id="268" r:id="rId10"/>
    <p:sldId id="259" r:id="rId11"/>
    <p:sldId id="260" r:id="rId12"/>
    <p:sldId id="269" r:id="rId13"/>
    <p:sldId id="27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23736584376281"/>
          <c:y val="3.9421615341702965E-2"/>
          <c:w val="0.80462310804088133"/>
          <c:h val="0.75556957470304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Relative Frequency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0.4</c:v>
                </c:pt>
                <c:pt idx="1">
                  <c:v>0.3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-27"/>
        <c:axId val="-810269680"/>
        <c:axId val="-810275664"/>
      </c:barChart>
      <c:catAx>
        <c:axId val="-810269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b="1"/>
                  <a:t>Number of Gold Pellets on Thursday</a:t>
                </a:r>
              </a:p>
            </c:rich>
          </c:tx>
          <c:layout>
            <c:manualLayout>
              <c:xMode val="edge"/>
              <c:yMode val="edge"/>
              <c:x val="0.31589792557319279"/>
              <c:y val="0.896342693376714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10275664"/>
        <c:crosses val="autoZero"/>
        <c:auto val="1"/>
        <c:lblAlgn val="ctr"/>
        <c:lblOffset val="100"/>
        <c:noMultiLvlLbl val="0"/>
      </c:catAx>
      <c:valAx>
        <c:axId val="-8102756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b="1"/>
                  <a:t>Relative Frequency</a:t>
                </a:r>
              </a:p>
            </c:rich>
          </c:tx>
          <c:layout>
            <c:manualLayout>
              <c:xMode val="edge"/>
              <c:yMode val="edge"/>
              <c:x val="1.3167014244739544E-2"/>
              <c:y val="0.211154415038717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1026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38672468573009"/>
          <c:y val="3.3681133022706651E-2"/>
          <c:w val="0.81033257355988397"/>
          <c:h val="0.8219170480136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Relative Frequency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</c:v>
                </c:pt>
                <c:pt idx="1">
                  <c:v>0.1</c:v>
                </c:pt>
                <c:pt idx="2">
                  <c:v>0.3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overlap val="-25"/>
        <c:axId val="-810278928"/>
        <c:axId val="-810276752"/>
      </c:barChart>
      <c:catAx>
        <c:axId val="-810278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b="1"/>
                  <a:t>Number of Gold Pellets on Tuesday</a:t>
                </a:r>
              </a:p>
            </c:rich>
          </c:tx>
          <c:layout>
            <c:manualLayout>
              <c:xMode val="edge"/>
              <c:yMode val="edge"/>
              <c:x val="0.35092467882304185"/>
              <c:y val="0.947718081294808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10276752"/>
        <c:crosses val="autoZero"/>
        <c:auto val="1"/>
        <c:lblAlgn val="ctr"/>
        <c:lblOffset val="100"/>
        <c:noMultiLvlLbl val="0"/>
      </c:catAx>
      <c:valAx>
        <c:axId val="-8102767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b="1"/>
                  <a:t>Relative Frequency</a:t>
                </a:r>
              </a:p>
            </c:rich>
          </c:tx>
          <c:layout>
            <c:manualLayout>
              <c:xMode val="edge"/>
              <c:yMode val="edge"/>
              <c:x val="6.5789473684210523E-3"/>
              <c:y val="0.323861597594265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1027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statistics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the biweekly breakfast digestive for budding economists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01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 what do our budding economists think?</a:t>
            </a:r>
            <a:endParaRPr lang="en-IN" dirty="0"/>
          </a:p>
        </p:txBody>
      </p:sp>
      <p:pic>
        <p:nvPicPr>
          <p:cNvPr id="5124" name="Picture 4" descr="http://ak-hdl.buzzfed.com/static/2014-12/2/17/tmp/webdr06/anigif_mobile_694844df44e0ad80a8e187f7a818b981-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0" y="2237047"/>
            <a:ext cx="7978491" cy="444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68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On a serious note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What is the probability of getting more than 5 gold pellets on either day?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P(X &gt; 5)</a:t>
            </a:r>
          </a:p>
          <a:p>
            <a:endParaRPr lang="en-IN" dirty="0" smtClean="0"/>
          </a:p>
          <a:p>
            <a:r>
              <a:rPr lang="en-IN" dirty="0" smtClean="0"/>
              <a:t>Which day is usually the more high gold giving day?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E(X)</a:t>
            </a:r>
          </a:p>
          <a:p>
            <a:endParaRPr lang="en-IN" dirty="0"/>
          </a:p>
          <a:p>
            <a:r>
              <a:rPr lang="en-IN" dirty="0" smtClean="0"/>
              <a:t>Which day had more of risk?</a:t>
            </a:r>
          </a:p>
          <a:p>
            <a:pPr marL="0" indent="0">
              <a:buNone/>
            </a:pPr>
            <a:r>
              <a:rPr lang="en-IN" dirty="0" smtClean="0"/>
              <a:t>   </a:t>
            </a:r>
            <a:r>
              <a:rPr lang="en-IN" dirty="0" err="1" smtClean="0"/>
              <a:t>Var</a:t>
            </a:r>
            <a:r>
              <a:rPr lang="en-IN" dirty="0" smtClean="0"/>
              <a:t>(X)</a:t>
            </a:r>
          </a:p>
          <a:p>
            <a:endParaRPr lang="en-IN" dirty="0" smtClean="0"/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94648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Oogway</a:t>
            </a:r>
            <a:r>
              <a:rPr lang="en-IN" dirty="0" smtClean="0"/>
              <a:t> hints, “X&gt;2 on </a:t>
            </a:r>
            <a:r>
              <a:rPr lang="en-IN" dirty="0" err="1" smtClean="0"/>
              <a:t>thu</a:t>
            </a:r>
            <a:r>
              <a:rPr lang="en-IN" dirty="0" smtClean="0"/>
              <a:t>”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P(X|X &gt; 2), conditional probability</a:t>
            </a:r>
          </a:p>
          <a:p>
            <a:r>
              <a:rPr lang="en-IN" dirty="0" smtClean="0"/>
              <a:t>E(X|X </a:t>
            </a:r>
            <a:r>
              <a:rPr lang="en-IN" dirty="0"/>
              <a:t>&gt; 2), conditional </a:t>
            </a:r>
            <a:r>
              <a:rPr lang="en-IN" dirty="0" smtClean="0"/>
              <a:t>expectation</a:t>
            </a:r>
            <a:endParaRPr lang="en-IN" dirty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1126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Oogway</a:t>
            </a:r>
            <a:r>
              <a:rPr lang="en-IN" dirty="0" smtClean="0"/>
              <a:t> hints, “a garden of gold exists in STATSVILLE”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How many gold pellets will the different trees give?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Joint distribution functions: P</a:t>
            </a:r>
            <a:r>
              <a:rPr lang="en-IN" dirty="0"/>
              <a:t>(X</a:t>
            </a:r>
            <a:r>
              <a:rPr lang="en-IN" baseline="-25000" dirty="0"/>
              <a:t>1</a:t>
            </a:r>
            <a:r>
              <a:rPr lang="en-IN" dirty="0"/>
              <a:t>, X</a:t>
            </a:r>
            <a:r>
              <a:rPr lang="en-IN" baseline="-25000" dirty="0"/>
              <a:t>2</a:t>
            </a:r>
            <a:r>
              <a:rPr lang="en-IN" dirty="0"/>
              <a:t>, X</a:t>
            </a:r>
            <a:r>
              <a:rPr lang="en-IN" baseline="-25000" dirty="0"/>
              <a:t>3</a:t>
            </a:r>
            <a:r>
              <a:rPr lang="en-IN" dirty="0"/>
              <a:t>, …., </a:t>
            </a:r>
            <a:r>
              <a:rPr lang="en-IN" dirty="0" err="1"/>
              <a:t>X</a:t>
            </a:r>
            <a:r>
              <a:rPr lang="en-IN" baseline="-25000" dirty="0" err="1"/>
              <a:t>n</a:t>
            </a:r>
            <a:r>
              <a:rPr lang="en-IN" dirty="0"/>
              <a:t>)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What is the average gold from this forest?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</a:t>
            </a:r>
            <a:r>
              <a:rPr lang="en-IN" dirty="0" smtClean="0"/>
              <a:t>E(X</a:t>
            </a:r>
            <a:r>
              <a:rPr lang="en-IN" baseline="-25000" dirty="0" smtClean="0"/>
              <a:t>1</a:t>
            </a:r>
            <a:r>
              <a:rPr lang="en-IN" dirty="0" smtClean="0"/>
              <a:t> + X</a:t>
            </a:r>
            <a:r>
              <a:rPr lang="en-IN" baseline="-25000" dirty="0" smtClean="0"/>
              <a:t>2</a:t>
            </a:r>
            <a:r>
              <a:rPr lang="en-IN" dirty="0" smtClean="0"/>
              <a:t> + X</a:t>
            </a:r>
            <a:r>
              <a:rPr lang="en-IN" baseline="-25000" dirty="0" smtClean="0"/>
              <a:t>3</a:t>
            </a:r>
            <a:r>
              <a:rPr lang="en-IN" dirty="0" smtClean="0"/>
              <a:t> + …. </a:t>
            </a:r>
            <a:r>
              <a:rPr lang="en-IN" smtClean="0"/>
              <a:t>+ </a:t>
            </a:r>
            <a:r>
              <a:rPr lang="en-IN" dirty="0" err="1"/>
              <a:t>X</a:t>
            </a:r>
            <a:r>
              <a:rPr lang="en-IN" baseline="-25000" dirty="0" err="1"/>
              <a:t>n</a:t>
            </a:r>
            <a:r>
              <a:rPr lang="en-IN" dirty="0"/>
              <a:t>)</a:t>
            </a:r>
          </a:p>
          <a:p>
            <a:endParaRPr lang="en-IN" dirty="0" smtClean="0"/>
          </a:p>
          <a:p>
            <a:r>
              <a:rPr lang="en-IN" dirty="0" smtClean="0"/>
              <a:t>How will the distribution of gold from all trees look </a:t>
            </a:r>
          </a:p>
          <a:p>
            <a:pPr marL="0" indent="0">
              <a:buNone/>
            </a:pPr>
            <a:r>
              <a:rPr lang="en-IN" dirty="0" smtClean="0"/>
              <a:t>   like?</a:t>
            </a:r>
          </a:p>
          <a:p>
            <a:pPr marL="0" indent="0">
              <a:buNone/>
            </a:pPr>
            <a:r>
              <a:rPr lang="en-IN" dirty="0" smtClean="0"/>
              <a:t>   P(X</a:t>
            </a:r>
            <a:r>
              <a:rPr lang="en-IN" baseline="-25000" dirty="0" smtClean="0"/>
              <a:t>1</a:t>
            </a:r>
            <a:r>
              <a:rPr lang="en-IN" dirty="0" smtClean="0"/>
              <a:t> </a:t>
            </a:r>
            <a:r>
              <a:rPr lang="en-IN" dirty="0"/>
              <a:t>+</a:t>
            </a:r>
            <a:r>
              <a:rPr lang="en-IN" dirty="0" smtClean="0"/>
              <a:t> X</a:t>
            </a:r>
            <a:r>
              <a:rPr lang="en-IN" baseline="-25000" dirty="0" smtClean="0"/>
              <a:t>2</a:t>
            </a:r>
            <a:r>
              <a:rPr lang="en-IN" dirty="0" smtClean="0"/>
              <a:t>+ X</a:t>
            </a:r>
            <a:r>
              <a:rPr lang="en-IN" baseline="-25000" dirty="0" smtClean="0"/>
              <a:t>3</a:t>
            </a:r>
            <a:r>
              <a:rPr lang="en-IN" dirty="0" smtClean="0"/>
              <a:t> + ….+ </a:t>
            </a:r>
            <a:r>
              <a:rPr lang="en-IN" dirty="0" err="1"/>
              <a:t>X</a:t>
            </a:r>
            <a:r>
              <a:rPr lang="en-IN" baseline="-25000" dirty="0" err="1"/>
              <a:t>n</a:t>
            </a:r>
            <a:r>
              <a:rPr lang="en-IN" dirty="0"/>
              <a:t>)</a:t>
            </a:r>
            <a:endParaRPr lang="en-IN" dirty="0" smtClean="0"/>
          </a:p>
        </p:txBody>
      </p:sp>
      <p:pic>
        <p:nvPicPr>
          <p:cNvPr id="6146" name="Picture 2" descr="http://www.arizonametalart.com/shop/images/uploads/RC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96" y="2879185"/>
            <a:ext cx="3646404" cy="36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46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Summary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Data collection helps us see patterns</a:t>
            </a:r>
          </a:p>
          <a:p>
            <a:r>
              <a:rPr lang="en-IN" dirty="0" smtClean="0"/>
              <a:t>With the help of probability we can derive information from these patterns</a:t>
            </a:r>
          </a:p>
          <a:p>
            <a:r>
              <a:rPr lang="en-IN" dirty="0" smtClean="0"/>
              <a:t>We can make reliable statements about the population</a:t>
            </a:r>
          </a:p>
          <a:p>
            <a:endParaRPr lang="en-IN" dirty="0"/>
          </a:p>
          <a:p>
            <a:r>
              <a:rPr lang="en-IN" dirty="0" smtClean="0"/>
              <a:t>But what if we can not get the entire collection of data but only some bits of data, samples?</a:t>
            </a:r>
          </a:p>
          <a:p>
            <a:r>
              <a:rPr lang="en-IN" dirty="0" smtClean="0"/>
              <a:t>How do we then do confident analysis and make sweeping statements?</a:t>
            </a:r>
          </a:p>
          <a:p>
            <a:r>
              <a:rPr lang="en-IN" dirty="0" smtClean="0"/>
              <a:t>Is little knowledge a dangerous thing? </a:t>
            </a:r>
            <a:r>
              <a:rPr lang="en-IN" i="1" u="sng" dirty="0" smtClean="0"/>
              <a:t>(In next test, yes it is!)</a:t>
            </a:r>
          </a:p>
          <a:p>
            <a:endParaRPr lang="en-IN" dirty="0"/>
          </a:p>
          <a:p>
            <a:r>
              <a:rPr lang="en-IN" dirty="0" smtClean="0"/>
              <a:t>To learn more, meet me next Thursday at 9 am.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490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Not so long ago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4800" b="1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Yu Mincho Light" panose="02020300000000000000" pitchFamily="18" charset="-128"/>
                <a:cs typeface="Aharoni" panose="02010803020104030203" pitchFamily="2" charset="-79"/>
              </a:rPr>
              <a:t>“There were a bunch of budding economists...</a:t>
            </a:r>
            <a:endParaRPr lang="en-IN" sz="4800" b="1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ea typeface="Yu Mincho Light" panose="02020300000000000000" pitchFamily="18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7006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Not so long ago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4800" b="1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Yu Mincho Light" panose="02020300000000000000" pitchFamily="18" charset="-128"/>
                <a:cs typeface="Aharoni" panose="02010803020104030203" pitchFamily="2" charset="-79"/>
              </a:rPr>
              <a:t>whose watches jumped from 8:59 to 9:05 and hence they </a:t>
            </a:r>
            <a:r>
              <a:rPr lang="en-IN" sz="4800" b="1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Yu Mincho Light" panose="02020300000000000000" pitchFamily="18" charset="-128"/>
                <a:cs typeface="Aharoni" panose="02010803020104030203" pitchFamily="2" charset="-79"/>
              </a:rPr>
              <a:t>couldn’t </a:t>
            </a:r>
            <a:r>
              <a:rPr lang="en-IN" sz="4800" b="1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Yu Mincho Light" panose="02020300000000000000" pitchFamily="18" charset="-128"/>
                <a:cs typeface="Aharoni" panose="02010803020104030203" pitchFamily="2" charset="-79"/>
              </a:rPr>
              <a:t>read the time of 9:00…</a:t>
            </a:r>
            <a:endParaRPr lang="en-IN" sz="4800" b="1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ea typeface="Yu Mincho Light" panose="02020300000000000000" pitchFamily="18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25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Not so long ago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4800" b="1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Yu Mincho Light" panose="02020300000000000000" pitchFamily="18" charset="-128"/>
                <a:cs typeface="Aharoni" panose="02010803020104030203" pitchFamily="2" charset="-79"/>
              </a:rPr>
              <a:t>who skills in integration would roll Newton and Leibniz in their graves…</a:t>
            </a:r>
            <a:endParaRPr lang="en-IN" sz="4800" b="1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ea typeface="Yu Mincho Light" panose="02020300000000000000" pitchFamily="18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02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Not so long ago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4800" b="1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Yu Mincho Light" panose="02020300000000000000" pitchFamily="18" charset="-128"/>
                <a:cs typeface="Aharoni" panose="02010803020104030203" pitchFamily="2" charset="-79"/>
              </a:rPr>
              <a:t>who were expert in nodding, yawning, …</a:t>
            </a:r>
            <a:endParaRPr lang="en-IN" sz="4800" b="1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ea typeface="Yu Mincho Light" panose="02020300000000000000" pitchFamily="18" charset="-128"/>
              <a:cs typeface="Aharoni" panose="02010803020104030203" pitchFamily="2" charset="-79"/>
            </a:endParaRPr>
          </a:p>
        </p:txBody>
      </p:sp>
      <p:pic>
        <p:nvPicPr>
          <p:cNvPr id="4" name="Picture 2" descr="http://www.cliparthut.com/clip-arts/136/kid-eating-clipart-clip-art-13649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088" y="2194560"/>
            <a:ext cx="2034112" cy="359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4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Not so long ago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8208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800" b="1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Yu Mincho Light" panose="02020300000000000000" pitchFamily="18" charset="-128"/>
                <a:cs typeface="Aharoni" panose="02010803020104030203" pitchFamily="2" charset="-79"/>
              </a:rPr>
              <a:t>visited twice a week to Room 205 for some </a:t>
            </a:r>
            <a:r>
              <a:rPr lang="en-IN" sz="4800" b="1" dirty="0" err="1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Yu Mincho Light" panose="02020300000000000000" pitchFamily="18" charset="-128"/>
                <a:cs typeface="Aharoni" panose="02010803020104030203" pitchFamily="2" charset="-79"/>
              </a:rPr>
              <a:t>gyan</a:t>
            </a:r>
            <a:r>
              <a:rPr lang="en-IN" sz="4800" b="1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Yu Mincho Light" panose="02020300000000000000" pitchFamily="18" charset="-128"/>
                <a:cs typeface="Aharoni" panose="02010803020104030203" pitchFamily="2" charset="-79"/>
              </a:rPr>
              <a:t>… and inside…</a:t>
            </a:r>
            <a:endParaRPr lang="en-IN" sz="4800" b="1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ea typeface="Yu Mincho Light" panose="02020300000000000000" pitchFamily="18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153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http://www.danielatagliani.com.ar/archivos/%5bmovies%5dkung_fu_panda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06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Master said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4800" dirty="0" smtClean="0">
                <a:solidFill>
                  <a:schemeClr val="accent6">
                    <a:lumMod val="50000"/>
                  </a:schemeClr>
                </a:solidFill>
                <a:latin typeface="Papyrus" panose="03070502060502030205" pitchFamily="66" charset="0"/>
              </a:rPr>
              <a:t>I stand here under a gold tree, which give you gold pellets twice a week, Tue and Thu</a:t>
            </a:r>
          </a:p>
          <a:p>
            <a:pPr marL="0" indent="0">
              <a:buNone/>
            </a:pPr>
            <a:r>
              <a:rPr lang="en-IN" sz="4800" dirty="0" smtClean="0">
                <a:solidFill>
                  <a:schemeClr val="accent6">
                    <a:lumMod val="50000"/>
                  </a:schemeClr>
                </a:solidFill>
                <a:latin typeface="Papyrus" panose="03070502060502030205" pitchFamily="66" charset="0"/>
              </a:rPr>
              <a:t>Historically, the number of gold pellets on the two days look like this</a:t>
            </a:r>
            <a:endParaRPr lang="en-IN" sz="4800" dirty="0">
              <a:solidFill>
                <a:schemeClr val="accent6">
                  <a:lumMod val="50000"/>
                </a:schemeClr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holy scriptures</a:t>
            </a:r>
            <a:br>
              <a:rPr lang="en-IN" dirty="0" smtClean="0"/>
            </a:br>
            <a:r>
              <a:rPr lang="en-IN" i="1" dirty="0" smtClean="0">
                <a:solidFill>
                  <a:srgbClr val="003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en-IN" i="1" dirty="0" err="1" smtClean="0">
                <a:solidFill>
                  <a:srgbClr val="003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dATA</a:t>
            </a:r>
            <a:r>
              <a:rPr lang="en-IN" i="1" dirty="0" smtClean="0">
                <a:solidFill>
                  <a:srgbClr val="003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COLLECTION)</a:t>
            </a:r>
            <a:endParaRPr lang="en-IN" i="1" dirty="0">
              <a:solidFill>
                <a:srgbClr val="0033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253080"/>
              </p:ext>
            </p:extLst>
          </p:nvPr>
        </p:nvGraphicFramePr>
        <p:xfrm>
          <a:off x="6176210" y="2057401"/>
          <a:ext cx="5787189" cy="419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087315"/>
              </p:ext>
            </p:extLst>
          </p:nvPr>
        </p:nvGraphicFramePr>
        <p:xfrm>
          <a:off x="497305" y="2057401"/>
          <a:ext cx="5791200" cy="391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262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201</TotalTime>
  <Words>389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Yu Mincho Light</vt:lpstr>
      <vt:lpstr>Aharoni</vt:lpstr>
      <vt:lpstr>Arial</vt:lpstr>
      <vt:lpstr>Century Gothic</vt:lpstr>
      <vt:lpstr>FreesiaUPC</vt:lpstr>
      <vt:lpstr>Papyrus</vt:lpstr>
      <vt:lpstr>Vapor Trail</vt:lpstr>
      <vt:lpstr>statistics</vt:lpstr>
      <vt:lpstr>Not so long ago</vt:lpstr>
      <vt:lpstr>Not so long ago</vt:lpstr>
      <vt:lpstr>Not so long ago</vt:lpstr>
      <vt:lpstr>Not so long ago</vt:lpstr>
      <vt:lpstr>Not so long ago</vt:lpstr>
      <vt:lpstr>PowerPoint Presentation</vt:lpstr>
      <vt:lpstr>The Master said</vt:lpstr>
      <vt:lpstr>The holy scriptures (dATA COLLECTION)</vt:lpstr>
      <vt:lpstr>So what do our budding economists think?</vt:lpstr>
      <vt:lpstr>On a serious note</vt:lpstr>
      <vt:lpstr>Oogway hints, “X&gt;2 on thu”</vt:lpstr>
      <vt:lpstr>Oogway hints, “a garden of gold exists in STATSVILLE”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</dc:title>
  <dc:creator>Anuradha Saha</dc:creator>
  <cp:lastModifiedBy>Anuradha Saha</cp:lastModifiedBy>
  <cp:revision>60</cp:revision>
  <dcterms:created xsi:type="dcterms:W3CDTF">2015-11-02T16:04:17Z</dcterms:created>
  <dcterms:modified xsi:type="dcterms:W3CDTF">2015-11-13T08:56:28Z</dcterms:modified>
</cp:coreProperties>
</file>