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82" r:id="rId3"/>
    <p:sldId id="283" r:id="rId4"/>
    <p:sldId id="284" r:id="rId5"/>
    <p:sldId id="285" r:id="rId6"/>
    <p:sldId id="256" r:id="rId7"/>
    <p:sldId id="270" r:id="rId8"/>
    <p:sldId id="275" r:id="rId9"/>
    <p:sldId id="276" r:id="rId10"/>
    <p:sldId id="277" r:id="rId11"/>
    <p:sldId id="278" r:id="rId12"/>
    <p:sldId id="279" r:id="rId13"/>
    <p:sldId id="280" r:id="rId14"/>
    <p:sldId id="286" r:id="rId15"/>
    <p:sldId id="281" r:id="rId16"/>
    <p:sldId id="287" r:id="rId17"/>
    <p:sldId id="258" r:id="rId18"/>
    <p:sldId id="288" r:id="rId19"/>
    <p:sldId id="289" r:id="rId20"/>
    <p:sldId id="290" r:id="rId21"/>
    <p:sldId id="291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4/29/2016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4/29/2016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641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1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064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311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93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749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69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45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61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64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89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18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56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84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186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4/29/2016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4/29/2016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4/29/2016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4/29/2016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4/29/2016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4/29/2016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Story so far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Functions of one variables: </a:t>
            </a:r>
          </a:p>
          <a:p>
            <a:r>
              <a:rPr lang="en-IN" dirty="0" smtClean="0"/>
              <a:t>y = f(x)</a:t>
            </a:r>
          </a:p>
          <a:p>
            <a:r>
              <a:rPr lang="en-IN" dirty="0" smtClean="0"/>
              <a:t>Slope, Curvature</a:t>
            </a:r>
          </a:p>
          <a:p>
            <a:r>
              <a:rPr lang="en-IN" dirty="0" smtClean="0"/>
              <a:t>Shifts</a:t>
            </a:r>
          </a:p>
          <a:p>
            <a:r>
              <a:rPr lang="en-IN" dirty="0" smtClean="0"/>
              <a:t>Maximum and Minimum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L = f(H)</a:t>
            </a:r>
          </a:p>
          <a:p>
            <a:r>
              <a:rPr lang="en-IN" dirty="0" smtClean="0"/>
              <a:t>L = Learning in this course</a:t>
            </a:r>
          </a:p>
          <a:p>
            <a:r>
              <a:rPr lang="en-IN" dirty="0" smtClean="0"/>
              <a:t>H = Hours spent studying</a:t>
            </a:r>
          </a:p>
          <a:p>
            <a:r>
              <a:rPr lang="en-IN" dirty="0" smtClean="0"/>
              <a:t>Concave</a:t>
            </a:r>
          </a:p>
          <a:p>
            <a:r>
              <a:rPr lang="en-IN" dirty="0" smtClean="0"/>
              <a:t>Tests will cause the H to jump!</a:t>
            </a:r>
          </a:p>
          <a:p>
            <a:r>
              <a:rPr lang="en-IN" dirty="0" smtClean="0"/>
              <a:t>Min = 0 for H = 0</a:t>
            </a:r>
          </a:p>
          <a:p>
            <a:r>
              <a:rPr lang="en-IN" dirty="0" smtClean="0"/>
              <a:t>Max = existence is doubtful!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52" y="3752850"/>
            <a:ext cx="6686550" cy="2705100"/>
          </a:xfrm>
          <a:prstGeom prst="rect">
            <a:avLst/>
          </a:prstGeom>
        </p:spPr>
      </p:pic>
      <p:pic>
        <p:nvPicPr>
          <p:cNvPr id="2050" name="Picture 2" descr="http://sites.wp.odu.edu/ENGL345-Early-American-Literature-Before-1860/wp-content/uploads/sites/475/2015/09/you-want-a-study-guide-its-the-contents-section-of-your-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1885950"/>
            <a:ext cx="4876317" cy="46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Rules for Matrix Multiplication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571" y="764704"/>
            <a:ext cx="10287000" cy="4608512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(AB)C = A(BC)					(associative law)</a:t>
            </a:r>
          </a:p>
          <a:p>
            <a:r>
              <a:rPr lang="en-IN" dirty="0" smtClean="0"/>
              <a:t>A(B + C) = AB + AC				(left distributive law)</a:t>
            </a:r>
          </a:p>
          <a:p>
            <a:r>
              <a:rPr lang="en-IN" dirty="0" smtClean="0"/>
              <a:t>(A + B)C = AC + BC				(right distributive law)</a:t>
            </a:r>
          </a:p>
          <a:p>
            <a:r>
              <a:rPr lang="en-IN" dirty="0" smtClean="0"/>
              <a:t>(</a:t>
            </a:r>
            <a:r>
              <a:rPr lang="el-GR" dirty="0" smtClean="0">
                <a:latin typeface="Calibri" panose="020F0502020204030204" pitchFamily="34" charset="0"/>
              </a:rPr>
              <a:t>α</a:t>
            </a:r>
            <a:r>
              <a:rPr lang="en-IN" dirty="0" smtClean="0">
                <a:latin typeface="Calibri" panose="020F0502020204030204" pitchFamily="34" charset="0"/>
              </a:rPr>
              <a:t>A)B = A(</a:t>
            </a:r>
            <a:r>
              <a:rPr lang="el-GR" dirty="0" smtClean="0">
                <a:latin typeface="Calibri" panose="020F0502020204030204" pitchFamily="34" charset="0"/>
              </a:rPr>
              <a:t>α</a:t>
            </a:r>
            <a:r>
              <a:rPr lang="en-IN" dirty="0" smtClean="0">
                <a:latin typeface="Calibri" panose="020F0502020204030204" pitchFamily="34" charset="0"/>
              </a:rPr>
              <a:t>B) = </a:t>
            </a:r>
            <a:r>
              <a:rPr lang="el-GR" dirty="0" smtClean="0">
                <a:latin typeface="Calibri" panose="020F0502020204030204" pitchFamily="34" charset="0"/>
              </a:rPr>
              <a:t>α</a:t>
            </a:r>
            <a:r>
              <a:rPr lang="en-IN" dirty="0" smtClean="0">
                <a:latin typeface="Calibri" panose="020F0502020204030204" pitchFamily="34" charset="0"/>
              </a:rPr>
              <a:t>(AB)</a:t>
            </a:r>
          </a:p>
          <a:p>
            <a:r>
              <a:rPr lang="en-IN" dirty="0" smtClean="0">
                <a:latin typeface="Calibri" panose="020F0502020204030204" pitchFamily="34" charset="0"/>
              </a:rPr>
              <a:t>In general A(B + C) ≠ (B + C)A</a:t>
            </a:r>
          </a:p>
          <a:p>
            <a:r>
              <a:rPr lang="en-IN" dirty="0" smtClean="0">
                <a:latin typeface="Calibri" panose="020F0502020204030204" pitchFamily="34" charset="0"/>
              </a:rPr>
              <a:t>A</a:t>
            </a:r>
            <a:r>
              <a:rPr lang="en-IN" baseline="30000" dirty="0" smtClean="0">
                <a:latin typeface="Calibri" panose="020F0502020204030204" pitchFamily="34" charset="0"/>
              </a:rPr>
              <a:t>n </a:t>
            </a:r>
            <a:r>
              <a:rPr lang="en-IN" dirty="0" smtClean="0">
                <a:latin typeface="Calibri" panose="020F0502020204030204" pitchFamily="34" charset="0"/>
              </a:rPr>
              <a:t>= AA…. A 					(A is repeated n times)</a:t>
            </a:r>
            <a:endParaRPr lang="en-IN" dirty="0" smtClean="0"/>
          </a:p>
          <a:p>
            <a:r>
              <a:rPr lang="en-IN" dirty="0" smtClean="0"/>
              <a:t>AB = 0 does not imply that either A = 0 or B = 0</a:t>
            </a:r>
          </a:p>
          <a:p>
            <a:r>
              <a:rPr lang="en-IN" dirty="0" smtClean="0"/>
              <a:t>AB = AC and A ≠ 0 do not imply that B = 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60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Identity Matrix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I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</m: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IN" dirty="0" smtClean="0"/>
              </a:p>
              <a:p>
                <a:r>
                  <a:rPr lang="en-IN" dirty="0" err="1" smtClean="0"/>
                  <a:t>AI</a:t>
                </a:r>
                <a:r>
                  <a:rPr lang="en-IN" baseline="-25000" dirty="0" err="1" smtClean="0"/>
                  <a:t>n</a:t>
                </a:r>
                <a:r>
                  <a:rPr lang="en-IN" dirty="0" smtClean="0"/>
                  <a:t> = </a:t>
                </a:r>
                <a:r>
                  <a:rPr lang="en-IN" dirty="0" err="1" smtClean="0"/>
                  <a:t>I</a:t>
                </a:r>
                <a:r>
                  <a:rPr lang="en-IN" baseline="-25000" dirty="0" err="1" smtClean="0"/>
                  <a:t>n</a:t>
                </a:r>
                <a:r>
                  <a:rPr lang="en-IN" dirty="0" err="1" smtClean="0"/>
                  <a:t>A</a:t>
                </a:r>
                <a:r>
                  <a:rPr lang="en-IN" dirty="0" smtClean="0"/>
                  <a:t> = A    				(for every n x n matrix A)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1" t="-4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Transpose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3813" y="685800"/>
                <a:ext cx="10287000" cy="4687416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N" dirty="0" smtClean="0"/>
              </a:p>
              <a:p>
                <a:r>
                  <a:rPr lang="en-IN" dirty="0" smtClean="0"/>
                  <a:t>Transpose of A, denoted by A’, is switching of rows and </a:t>
                </a:r>
                <a:r>
                  <a:rPr lang="en-IN" dirty="0" err="1" smtClean="0"/>
                  <a:t>colomns</a:t>
                </a:r>
                <a:endParaRPr lang="en-IN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IN" dirty="0" smtClean="0"/>
              </a:p>
              <a:p>
                <a:r>
                  <a:rPr lang="en-IN" dirty="0" smtClean="0"/>
                  <a:t>Other rules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’)’ =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)’ =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’ +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N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IN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813" y="685800"/>
                <a:ext cx="10287000" cy="4687416"/>
              </a:xfrm>
              <a:blipFill rotWithShape="0">
                <a:blip r:embed="rId3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3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Symmetric Matrices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Square matrices which are symmetric about the main diagonal are called symmetric</a:t>
            </a:r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M = M</a:t>
            </a:r>
            <a:r>
              <a:rPr lang="en-IN" baseline="30000" dirty="0" smtClean="0"/>
              <a:t>’</a:t>
            </a:r>
            <a:endParaRPr lang="en-IN" baseline="30000" dirty="0"/>
          </a:p>
          <a:p>
            <a:endParaRPr lang="en-IN" dirty="0"/>
          </a:p>
        </p:txBody>
      </p:sp>
      <p:pic>
        <p:nvPicPr>
          <p:cNvPr id="4098" name="Picture 2" descr="http://www.statisticshowto.com/wp-content/uploads/2015/06/symmetric-matr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28" y="1844824"/>
            <a:ext cx="42862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Equation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MATRIX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Writing Styles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𝑎𝑧</m:t>
                            </m:r>
                          </m: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</m:m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This can be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Gaussian elimination: basis for computational programming for calculating determinant of a matrix.</a:t>
                </a:r>
                <a:endParaRPr lang="en-IN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0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MATRIX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Let </a:t>
            </a:r>
            <a:r>
              <a:rPr lang="en-IN" b="1" dirty="0"/>
              <a:t>a </a:t>
            </a:r>
            <a:r>
              <a:rPr lang="en-IN" dirty="0"/>
              <a:t>= </a:t>
            </a:r>
            <a:r>
              <a:rPr lang="en-IN" i="1" dirty="0"/>
              <a:t>(a</a:t>
            </a:r>
            <a:r>
              <a:rPr lang="en-IN" baseline="-25000" dirty="0"/>
              <a:t>1</a:t>
            </a:r>
            <a:r>
              <a:rPr lang="en-IN" i="1" dirty="0"/>
              <a:t>, a</a:t>
            </a:r>
            <a:r>
              <a:rPr lang="en-IN" baseline="-25000" dirty="0"/>
              <a:t>2</a:t>
            </a:r>
            <a:r>
              <a:rPr lang="en-IN" i="1" dirty="0"/>
              <a:t>) </a:t>
            </a:r>
            <a:r>
              <a:rPr lang="en-IN" dirty="0"/>
              <a:t>and </a:t>
            </a:r>
            <a:r>
              <a:rPr lang="en-IN" b="1" dirty="0"/>
              <a:t>b </a:t>
            </a:r>
            <a:r>
              <a:rPr lang="en-IN" dirty="0"/>
              <a:t>= </a:t>
            </a:r>
            <a:r>
              <a:rPr lang="en-IN" i="1" dirty="0"/>
              <a:t>(b</a:t>
            </a:r>
            <a:r>
              <a:rPr lang="en-IN" baseline="-25000" dirty="0"/>
              <a:t>1</a:t>
            </a:r>
            <a:r>
              <a:rPr lang="en-IN" i="1" dirty="0"/>
              <a:t>, b</a:t>
            </a:r>
            <a:r>
              <a:rPr lang="en-IN" baseline="-25000" dirty="0"/>
              <a:t>2</a:t>
            </a:r>
            <a:r>
              <a:rPr lang="en-IN" i="1" dirty="0"/>
              <a:t>) </a:t>
            </a:r>
            <a:endParaRPr lang="en-IN" i="1" dirty="0" smtClean="0"/>
          </a:p>
          <a:p>
            <a:r>
              <a:rPr lang="en-IN" b="1" dirty="0"/>
              <a:t>a</a:t>
            </a:r>
            <a:r>
              <a:rPr lang="en-IN" dirty="0" smtClean="0"/>
              <a:t> and </a:t>
            </a:r>
            <a:r>
              <a:rPr lang="en-IN" b="1" dirty="0" smtClean="0"/>
              <a:t>b</a:t>
            </a:r>
            <a:r>
              <a:rPr lang="en-IN" dirty="0" smtClean="0"/>
              <a:t> are rays both start </a:t>
            </a:r>
            <a:r>
              <a:rPr lang="en-IN" dirty="0"/>
              <a:t>at the origin </a:t>
            </a:r>
            <a:r>
              <a:rPr lang="en-IN" i="1" dirty="0"/>
              <a:t>(</a:t>
            </a:r>
            <a:r>
              <a:rPr lang="en-IN" dirty="0"/>
              <a:t>0</a:t>
            </a:r>
            <a:r>
              <a:rPr lang="en-IN" i="1" dirty="0"/>
              <a:t>, </a:t>
            </a:r>
            <a:r>
              <a:rPr lang="en-IN" dirty="0"/>
              <a:t>0</a:t>
            </a:r>
            <a:r>
              <a:rPr lang="en-IN" i="1" dirty="0"/>
              <a:t>) </a:t>
            </a:r>
            <a:r>
              <a:rPr lang="en-IN" dirty="0"/>
              <a:t>of the coordinate system.</a:t>
            </a:r>
            <a:br>
              <a:rPr lang="en-IN" dirty="0"/>
            </a:b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64" y="1988840"/>
            <a:ext cx="4353210" cy="33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Vector Rules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It is usual in economics to regard a typical vector </a:t>
                </a:r>
                <a:r>
                  <a:rPr lang="en-IN" b="1" dirty="0"/>
                  <a:t>x </a:t>
                </a:r>
                <a:r>
                  <a:rPr lang="en-IN" dirty="0"/>
                  <a:t>as a column vector, unless </a:t>
                </a:r>
                <a:r>
                  <a:rPr lang="en-IN" dirty="0" smtClean="0"/>
                  <a:t>otherwise specified</a:t>
                </a:r>
                <a:r>
                  <a:rPr lang="en-IN" dirty="0"/>
                  <a:t>. </a:t>
                </a:r>
                <a:endParaRPr lang="en-IN" dirty="0" smtClean="0"/>
              </a:p>
              <a:p>
                <a:r>
                  <a:rPr lang="en-IN" b="1" dirty="0" smtClean="0"/>
                  <a:t>x’</a:t>
                </a:r>
                <a:r>
                  <a:rPr lang="en-IN" dirty="0" smtClean="0"/>
                  <a:t> = (x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, x</a:t>
                </a:r>
                <a:r>
                  <a:rPr lang="en-IN" baseline="-25000" dirty="0" smtClean="0"/>
                  <a:t>2</a:t>
                </a:r>
                <a:r>
                  <a:rPr lang="en-IN" dirty="0" smtClean="0"/>
                  <a:t>, …, </a:t>
                </a:r>
                <a:r>
                  <a:rPr lang="en-IN" dirty="0" err="1" smtClean="0"/>
                  <a:t>x</a:t>
                </a:r>
                <a:r>
                  <a:rPr lang="en-IN" baseline="-25000" dirty="0" err="1" smtClean="0"/>
                  <a:t>n</a:t>
                </a:r>
                <a:r>
                  <a:rPr lang="en-IN" dirty="0" smtClean="0"/>
                  <a:t>)</a:t>
                </a:r>
              </a:p>
              <a:p>
                <a:r>
                  <a:rPr lang="en-IN" dirty="0"/>
                  <a:t>If </a:t>
                </a:r>
                <a:r>
                  <a:rPr lang="en-IN" b="1" dirty="0"/>
                  <a:t>a </a:t>
                </a:r>
                <a:r>
                  <a:rPr lang="en-IN" dirty="0"/>
                  <a:t>and </a:t>
                </a:r>
                <a:r>
                  <a:rPr lang="en-IN" b="1" dirty="0"/>
                  <a:t>b </a:t>
                </a:r>
                <a:r>
                  <a:rPr lang="en-IN" dirty="0"/>
                  <a:t>are two </a:t>
                </a:r>
                <a:r>
                  <a:rPr lang="en-IN" i="1" dirty="0"/>
                  <a:t>n</a:t>
                </a:r>
                <a:r>
                  <a:rPr lang="en-IN" dirty="0"/>
                  <a:t>-vectors and </a:t>
                </a:r>
                <a:r>
                  <a:rPr lang="en-IN" i="1" dirty="0"/>
                  <a:t>t </a:t>
                </a:r>
                <a:r>
                  <a:rPr lang="en-IN" dirty="0"/>
                  <a:t>and </a:t>
                </a:r>
                <a:r>
                  <a:rPr lang="en-IN" i="1" dirty="0"/>
                  <a:t>s </a:t>
                </a:r>
                <a:r>
                  <a:rPr lang="en-IN" dirty="0"/>
                  <a:t>are real numbers, the </a:t>
                </a:r>
                <a:r>
                  <a:rPr lang="en-IN" i="1" dirty="0"/>
                  <a:t>n</a:t>
                </a:r>
                <a:r>
                  <a:rPr lang="en-IN" dirty="0"/>
                  <a:t>-vector </a:t>
                </a:r>
                <a:r>
                  <a:rPr lang="en-IN" i="1" dirty="0"/>
                  <a:t>t</a:t>
                </a:r>
                <a:r>
                  <a:rPr lang="en-IN" b="1" dirty="0"/>
                  <a:t>a </a:t>
                </a:r>
                <a:r>
                  <a:rPr lang="en-IN" dirty="0"/>
                  <a:t>+ </a:t>
                </a:r>
                <a:r>
                  <a:rPr lang="en-IN" i="1" dirty="0" err="1"/>
                  <a:t>s</a:t>
                </a:r>
                <a:r>
                  <a:rPr lang="en-IN" b="1" dirty="0" err="1"/>
                  <a:t>b</a:t>
                </a:r>
                <a:r>
                  <a:rPr lang="en-IN" b="1" dirty="0"/>
                  <a:t> </a:t>
                </a:r>
                <a:r>
                  <a:rPr lang="en-IN" dirty="0"/>
                  <a:t>is said to </a:t>
                </a:r>
                <a:r>
                  <a:rPr lang="en-IN" dirty="0" smtClean="0"/>
                  <a:t>be a </a:t>
                </a:r>
                <a:r>
                  <a:rPr lang="en-IN" b="1" dirty="0"/>
                  <a:t>linear combination </a:t>
                </a:r>
                <a:r>
                  <a:rPr lang="en-IN" dirty="0"/>
                  <a:t>of </a:t>
                </a:r>
                <a:r>
                  <a:rPr lang="en-IN" b="1" dirty="0"/>
                  <a:t>a </a:t>
                </a:r>
                <a:r>
                  <a:rPr lang="en-IN" dirty="0"/>
                  <a:t>and </a:t>
                </a:r>
                <a:r>
                  <a:rPr lang="en-IN" b="1" dirty="0"/>
                  <a:t>b</a:t>
                </a:r>
                <a:r>
                  <a:rPr lang="en-IN" dirty="0"/>
                  <a:t>. In symbols, using column vectors</a:t>
                </a:r>
                <a:r>
                  <a:rPr lang="en-IN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𝑡𝑎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IN" dirty="0"/>
                  <a:t/>
                </a:r>
                <a:br>
                  <a:rPr lang="en-IN" dirty="0"/>
                </a:b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1" t="-2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2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Inner Product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The </a:t>
                </a:r>
                <a:r>
                  <a:rPr lang="en-IN" b="1" dirty="0"/>
                  <a:t>inner product </a:t>
                </a:r>
                <a:r>
                  <a:rPr lang="en-IN" dirty="0"/>
                  <a:t>of the</a:t>
                </a:r>
                <a:r>
                  <a:rPr lang="en-IN" i="1" dirty="0"/>
                  <a:t>n</a:t>
                </a:r>
                <a:r>
                  <a:rPr lang="en-IN" dirty="0"/>
                  <a:t>-vectors </a:t>
                </a:r>
                <a:r>
                  <a:rPr lang="en-IN" b="1" dirty="0"/>
                  <a:t>a </a:t>
                </a:r>
                <a:r>
                  <a:rPr lang="en-IN" dirty="0"/>
                  <a:t>= </a:t>
                </a:r>
                <a:r>
                  <a:rPr lang="en-IN" i="1" dirty="0"/>
                  <a:t>(a</a:t>
                </a:r>
                <a:r>
                  <a:rPr lang="en-IN" baseline="-25000" dirty="0"/>
                  <a:t>1</a:t>
                </a:r>
                <a:r>
                  <a:rPr lang="en-IN" i="1" dirty="0"/>
                  <a:t>, a</a:t>
                </a:r>
                <a:r>
                  <a:rPr lang="en-IN" baseline="-25000" dirty="0"/>
                  <a:t>2</a:t>
                </a:r>
                <a:r>
                  <a:rPr lang="en-IN" i="1" dirty="0"/>
                  <a:t>, . . . , a</a:t>
                </a:r>
                <a:r>
                  <a:rPr lang="en-IN" i="1" baseline="-25000" dirty="0"/>
                  <a:t>n</a:t>
                </a:r>
                <a:r>
                  <a:rPr lang="en-IN" i="1" dirty="0"/>
                  <a:t>) </a:t>
                </a:r>
                <a:r>
                  <a:rPr lang="en-IN" dirty="0"/>
                  <a:t>and </a:t>
                </a:r>
                <a:r>
                  <a:rPr lang="en-IN" b="1" dirty="0"/>
                  <a:t>b </a:t>
                </a:r>
                <a:r>
                  <a:rPr lang="en-IN" dirty="0"/>
                  <a:t>= </a:t>
                </a:r>
                <a:r>
                  <a:rPr lang="en-IN" i="1" dirty="0"/>
                  <a:t>(b</a:t>
                </a:r>
                <a:r>
                  <a:rPr lang="en-IN" baseline="-25000" dirty="0"/>
                  <a:t>1</a:t>
                </a:r>
                <a:r>
                  <a:rPr lang="en-IN" i="1" dirty="0"/>
                  <a:t>, b</a:t>
                </a:r>
                <a:r>
                  <a:rPr lang="en-IN" baseline="-25000" dirty="0"/>
                  <a:t>2</a:t>
                </a:r>
                <a:r>
                  <a:rPr lang="en-IN" i="1" dirty="0"/>
                  <a:t>, . . . , </a:t>
                </a:r>
                <a:r>
                  <a:rPr lang="en-IN" i="1" dirty="0" err="1"/>
                  <a:t>b</a:t>
                </a:r>
                <a:r>
                  <a:rPr lang="en-IN" i="1" baseline="-25000" dirty="0" err="1"/>
                  <a:t>n</a:t>
                </a:r>
                <a:r>
                  <a:rPr lang="en-IN" i="1" dirty="0" smtClean="0"/>
                  <a:t>) </a:t>
                </a:r>
                <a:r>
                  <a:rPr lang="en-IN" dirty="0" smtClean="0"/>
                  <a:t>is </a:t>
                </a:r>
                <a:r>
                  <a:rPr lang="en-IN" dirty="0"/>
                  <a:t>defined as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:r>
                  <a:rPr lang="en-IN" dirty="0"/>
                  <a:t>If </a:t>
                </a:r>
                <a:r>
                  <a:rPr lang="en-IN" b="1" dirty="0"/>
                  <a:t>a</a:t>
                </a:r>
                <a:r>
                  <a:rPr lang="en-IN" dirty="0"/>
                  <a:t>, </a:t>
                </a:r>
                <a:r>
                  <a:rPr lang="en-IN" b="1" dirty="0"/>
                  <a:t>b</a:t>
                </a:r>
                <a:r>
                  <a:rPr lang="en-IN" dirty="0"/>
                  <a:t>, and </a:t>
                </a:r>
                <a:r>
                  <a:rPr lang="en-IN" b="1" dirty="0"/>
                  <a:t>c </a:t>
                </a:r>
                <a:r>
                  <a:rPr lang="en-IN" dirty="0"/>
                  <a:t>are </a:t>
                </a:r>
                <a:r>
                  <a:rPr lang="en-IN" i="1" dirty="0"/>
                  <a:t>n</a:t>
                </a:r>
                <a:r>
                  <a:rPr lang="en-IN" dirty="0"/>
                  <a:t>-vectors and </a:t>
                </a:r>
                <a:r>
                  <a:rPr lang="en-IN" i="1" dirty="0"/>
                  <a:t>α </a:t>
                </a:r>
                <a:r>
                  <a:rPr lang="en-IN" dirty="0"/>
                  <a:t>is a scalar, </a:t>
                </a:r>
                <a:r>
                  <a:rPr lang="en-IN" dirty="0" smtClean="0"/>
                  <a:t>then</a:t>
                </a:r>
                <a:endParaRPr lang="en-IN" dirty="0"/>
              </a:p>
              <a:p>
                <a:pPr lvl="1"/>
                <a:r>
                  <a:rPr lang="en-IN" b="1" dirty="0" smtClean="0"/>
                  <a:t>a </a:t>
                </a:r>
                <a:r>
                  <a:rPr lang="en-IN" dirty="0"/>
                  <a:t>· </a:t>
                </a:r>
                <a:r>
                  <a:rPr lang="en-IN" b="1" dirty="0"/>
                  <a:t>b </a:t>
                </a:r>
                <a:r>
                  <a:rPr lang="en-IN" dirty="0"/>
                  <a:t>= </a:t>
                </a:r>
                <a:r>
                  <a:rPr lang="en-IN" b="1" dirty="0"/>
                  <a:t>b </a:t>
                </a:r>
                <a:r>
                  <a:rPr lang="en-IN" dirty="0"/>
                  <a:t>· </a:t>
                </a:r>
                <a:r>
                  <a:rPr lang="en-IN" b="1" dirty="0" smtClean="0"/>
                  <a:t>a</a:t>
                </a:r>
                <a:endParaRPr lang="en-IN" dirty="0"/>
              </a:p>
              <a:p>
                <a:pPr lvl="1"/>
                <a:r>
                  <a:rPr lang="en-IN" b="1" dirty="0" smtClean="0"/>
                  <a:t>a </a:t>
                </a:r>
                <a:r>
                  <a:rPr lang="en-IN" dirty="0"/>
                  <a:t>· </a:t>
                </a:r>
                <a:r>
                  <a:rPr lang="en-IN" i="1" dirty="0"/>
                  <a:t>(</a:t>
                </a:r>
                <a:r>
                  <a:rPr lang="en-IN" b="1" dirty="0"/>
                  <a:t>b </a:t>
                </a:r>
                <a:r>
                  <a:rPr lang="en-IN" dirty="0"/>
                  <a:t>+ </a:t>
                </a:r>
                <a:r>
                  <a:rPr lang="en-IN" b="1" dirty="0"/>
                  <a:t>c</a:t>
                </a:r>
                <a:r>
                  <a:rPr lang="en-IN" i="1" dirty="0"/>
                  <a:t>) </a:t>
                </a:r>
                <a:r>
                  <a:rPr lang="en-IN" dirty="0"/>
                  <a:t>= </a:t>
                </a:r>
                <a:r>
                  <a:rPr lang="en-IN" b="1" dirty="0"/>
                  <a:t>a </a:t>
                </a:r>
                <a:r>
                  <a:rPr lang="en-IN" dirty="0"/>
                  <a:t>· </a:t>
                </a:r>
                <a:r>
                  <a:rPr lang="en-IN" b="1" dirty="0"/>
                  <a:t>b </a:t>
                </a:r>
                <a:r>
                  <a:rPr lang="en-IN" dirty="0"/>
                  <a:t>+ </a:t>
                </a:r>
                <a:r>
                  <a:rPr lang="en-IN" b="1" dirty="0"/>
                  <a:t>a </a:t>
                </a:r>
                <a:r>
                  <a:rPr lang="en-IN" dirty="0"/>
                  <a:t>· </a:t>
                </a:r>
                <a:r>
                  <a:rPr lang="en-IN" b="1" dirty="0" smtClean="0"/>
                  <a:t>c</a:t>
                </a:r>
                <a:endParaRPr lang="en-IN" dirty="0"/>
              </a:p>
              <a:p>
                <a:pPr lvl="1"/>
                <a:r>
                  <a:rPr lang="en-IN" i="1" dirty="0" smtClean="0"/>
                  <a:t>(</a:t>
                </a:r>
                <a:r>
                  <a:rPr lang="en-IN" i="1" dirty="0"/>
                  <a:t>α</a:t>
                </a:r>
                <a:r>
                  <a:rPr lang="en-IN" b="1" dirty="0"/>
                  <a:t>a</a:t>
                </a:r>
                <a:r>
                  <a:rPr lang="en-IN" i="1" dirty="0"/>
                  <a:t>) </a:t>
                </a:r>
                <a:r>
                  <a:rPr lang="en-IN" dirty="0"/>
                  <a:t>· </a:t>
                </a:r>
                <a:r>
                  <a:rPr lang="en-IN" b="1" dirty="0"/>
                  <a:t>b </a:t>
                </a:r>
                <a:r>
                  <a:rPr lang="en-IN" dirty="0"/>
                  <a:t>= </a:t>
                </a:r>
                <a:r>
                  <a:rPr lang="en-IN" b="1" dirty="0"/>
                  <a:t>a </a:t>
                </a:r>
                <a:r>
                  <a:rPr lang="en-IN" dirty="0"/>
                  <a:t>· </a:t>
                </a:r>
                <a:r>
                  <a:rPr lang="en-IN" i="1" dirty="0"/>
                  <a:t>(α</a:t>
                </a:r>
                <a:r>
                  <a:rPr lang="en-IN" b="1" dirty="0"/>
                  <a:t>b</a:t>
                </a:r>
                <a:r>
                  <a:rPr lang="en-IN" i="1" dirty="0"/>
                  <a:t>) </a:t>
                </a:r>
                <a:r>
                  <a:rPr lang="en-IN" dirty="0"/>
                  <a:t>= </a:t>
                </a:r>
                <a:r>
                  <a:rPr lang="en-IN" i="1" dirty="0"/>
                  <a:t>α(</a:t>
                </a:r>
                <a:r>
                  <a:rPr lang="en-IN" b="1" dirty="0"/>
                  <a:t>a </a:t>
                </a:r>
                <a:r>
                  <a:rPr lang="en-IN" dirty="0"/>
                  <a:t>· </a:t>
                </a:r>
                <a:r>
                  <a:rPr lang="en-IN" b="1" dirty="0"/>
                  <a:t>b</a:t>
                </a:r>
                <a:r>
                  <a:rPr lang="en-IN" i="1" dirty="0" smtClean="0"/>
                  <a:t>)</a:t>
                </a:r>
                <a:endParaRPr lang="en-IN" dirty="0"/>
              </a:p>
              <a:p>
                <a:pPr lvl="1"/>
                <a:r>
                  <a:rPr lang="en-IN" b="1" dirty="0" smtClean="0"/>
                  <a:t>a </a:t>
                </a:r>
                <a:r>
                  <a:rPr lang="en-IN" dirty="0"/>
                  <a:t>· </a:t>
                </a:r>
                <a:r>
                  <a:rPr lang="en-IN" b="1" dirty="0"/>
                  <a:t>a </a:t>
                </a:r>
                <a:r>
                  <a:rPr lang="en-IN" i="1" dirty="0"/>
                  <a:t>&gt; </a:t>
                </a:r>
                <a:r>
                  <a:rPr lang="en-IN" dirty="0"/>
                  <a:t>0 ⇐⇒ </a:t>
                </a:r>
                <a:r>
                  <a:rPr lang="en-IN" b="1" dirty="0"/>
                  <a:t>a </a:t>
                </a:r>
                <a:r>
                  <a:rPr lang="en-IN" dirty="0"/>
                  <a:t>≠</a:t>
                </a:r>
                <a:r>
                  <a:rPr lang="en-IN" dirty="0" smtClean="0"/>
                  <a:t> </a:t>
                </a:r>
                <a:r>
                  <a:rPr lang="en-IN" b="1" dirty="0" smtClean="0"/>
                  <a:t>0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1" t="-2475" r="-1303" b="-21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5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Story So Far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Multivariate functions:</a:t>
            </a:r>
          </a:p>
          <a:p>
            <a:r>
              <a:rPr lang="en-IN" dirty="0" smtClean="0"/>
              <a:t>z = f(x, y)</a:t>
            </a:r>
          </a:p>
          <a:p>
            <a:r>
              <a:rPr lang="en-IN" dirty="0" smtClean="0"/>
              <a:t>Max or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L = f(H, M, A(W))</a:t>
                </a:r>
                <a:endParaRPr lang="en-IN" dirty="0"/>
              </a:p>
              <a:p>
                <a:r>
                  <a:rPr lang="en-IN" dirty="0"/>
                  <a:t>L = Learning in this course</a:t>
                </a:r>
              </a:p>
              <a:p>
                <a:r>
                  <a:rPr lang="en-IN" dirty="0"/>
                  <a:t>H = Hours spent </a:t>
                </a:r>
                <a:r>
                  <a:rPr lang="en-IN" dirty="0" smtClean="0"/>
                  <a:t>studying</a:t>
                </a:r>
              </a:p>
              <a:p>
                <a:r>
                  <a:rPr lang="en-IN" dirty="0" smtClean="0"/>
                  <a:t>M = Motivation to do well, Marks</a:t>
                </a:r>
              </a:p>
              <a:p>
                <a:r>
                  <a:rPr lang="en-IN" dirty="0" smtClean="0"/>
                  <a:t>A = Attendance</a:t>
                </a:r>
              </a:p>
              <a:p>
                <a:r>
                  <a:rPr lang="en-IN" dirty="0" smtClean="0"/>
                  <a:t>W = Waking up ability</a:t>
                </a:r>
              </a:p>
              <a:p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++</m:t>
                              </m:r>
                            </m:e>
                          </m:mr>
                        </m: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mr>
                        </m: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212" t="-30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cdn.internationalstudent.com/images/international-student/study/marketing-300x2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126225"/>
            <a:ext cx="4537621" cy="37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ingsppldontthinkabout.files.wordpress.com/2015/05/studying-me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3" y="116632"/>
            <a:ext cx="56769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736x/2e/e6/f0/2ee6f0b31f5287205f88d920e4d180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3971925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Length of a vector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If </a:t>
                </a:r>
                <a:r>
                  <a:rPr lang="en-IN" b="1" dirty="0"/>
                  <a:t>a </a:t>
                </a:r>
                <a:r>
                  <a:rPr lang="en-IN" dirty="0"/>
                  <a:t>= </a:t>
                </a:r>
                <a:r>
                  <a:rPr lang="en-IN" i="1" dirty="0"/>
                  <a:t>(a</a:t>
                </a:r>
                <a:r>
                  <a:rPr lang="en-IN" baseline="-25000" dirty="0"/>
                  <a:t>1</a:t>
                </a:r>
                <a:r>
                  <a:rPr lang="en-IN" i="1" dirty="0"/>
                  <a:t>, a</a:t>
                </a:r>
                <a:r>
                  <a:rPr lang="en-IN" baseline="-25000" dirty="0"/>
                  <a:t>2</a:t>
                </a:r>
                <a:r>
                  <a:rPr lang="en-IN" i="1" dirty="0"/>
                  <a:t>, . . . , a</a:t>
                </a:r>
                <a:r>
                  <a:rPr lang="en-IN" i="1" baseline="-25000" dirty="0"/>
                  <a:t>n</a:t>
                </a:r>
                <a:r>
                  <a:rPr lang="en-IN" i="1" dirty="0"/>
                  <a:t>)</a:t>
                </a:r>
                <a:r>
                  <a:rPr lang="en-IN" dirty="0"/>
                  <a:t>, we define the </a:t>
                </a:r>
                <a:r>
                  <a:rPr lang="en-IN" b="1" dirty="0"/>
                  <a:t>length </a:t>
                </a:r>
                <a:r>
                  <a:rPr lang="en-IN" dirty="0"/>
                  <a:t>(or </a:t>
                </a:r>
                <a:r>
                  <a:rPr lang="en-IN" b="1" dirty="0"/>
                  <a:t>norm</a:t>
                </a:r>
                <a:r>
                  <a:rPr lang="en-IN" dirty="0"/>
                  <a:t>) of the vector </a:t>
                </a:r>
                <a:r>
                  <a:rPr lang="en-IN" b="1" dirty="0"/>
                  <a:t>a</a:t>
                </a:r>
                <a:r>
                  <a:rPr lang="en-IN" dirty="0"/>
                  <a:t>, denoted by </a:t>
                </a:r>
                <a:r>
                  <a:rPr lang="en-IN" b="1" dirty="0"/>
                  <a:t>a </a:t>
                </a:r>
                <a:r>
                  <a:rPr lang="en-IN" dirty="0"/>
                  <a:t>, as</a:t>
                </a:r>
                <a:br>
                  <a:rPr lang="en-IN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IN" b="0" dirty="0" smtClean="0"/>
              </a:p>
              <a:p>
                <a:r>
                  <a:rPr lang="en-IN" dirty="0" smtClean="0"/>
                  <a:t>Distance between any two vectors </a:t>
                </a:r>
                <a:r>
                  <a:rPr lang="en-IN" b="1" dirty="0" smtClean="0"/>
                  <a:t>x</a:t>
                </a:r>
                <a:r>
                  <a:rPr lang="en-IN" dirty="0" smtClean="0"/>
                  <a:t> and </a:t>
                </a:r>
                <a:r>
                  <a:rPr lang="en-IN" b="1" dirty="0" smtClean="0"/>
                  <a:t>y</a:t>
                </a:r>
                <a:r>
                  <a:rPr lang="en-IN" dirty="0" smtClean="0"/>
                  <a:t> is </a:t>
                </a:r>
                <a:r>
                  <a:rPr lang="en-IN" dirty="0"/>
                  <a:t/>
                </a:r>
                <a:br>
                  <a:rPr lang="en-IN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IN" dirty="0" smtClean="0"/>
              </a:p>
              <a:p>
                <a:r>
                  <a:rPr lang="en-IN" dirty="0" smtClean="0"/>
                  <a:t>(Frequently used in econometrics): Two </a:t>
                </a:r>
                <a:r>
                  <a:rPr lang="en-IN" dirty="0"/>
                  <a:t>vectors </a:t>
                </a:r>
                <a:r>
                  <a:rPr lang="en-IN" b="1" dirty="0"/>
                  <a:t>a </a:t>
                </a:r>
                <a:r>
                  <a:rPr lang="en-IN" dirty="0"/>
                  <a:t>and </a:t>
                </a:r>
                <a:r>
                  <a:rPr lang="en-IN" b="1" dirty="0"/>
                  <a:t>b </a:t>
                </a:r>
                <a:r>
                  <a:rPr lang="en-IN" dirty="0"/>
                  <a:t>are said to be orthogonal </a:t>
                </a:r>
                <a:r>
                  <a:rPr lang="en-IN" dirty="0" smtClean="0"/>
                  <a:t>(i.e. perpendicular to each other ) if </a:t>
                </a:r>
                <a:r>
                  <a:rPr lang="en-IN" b="1" dirty="0" smtClean="0"/>
                  <a:t>a </a:t>
                </a:r>
                <a:r>
                  <a:rPr lang="en-IN" i="1" dirty="0"/>
                  <a:t>· </a:t>
                </a:r>
                <a:r>
                  <a:rPr lang="en-IN" b="1" dirty="0"/>
                  <a:t>b </a:t>
                </a:r>
                <a:r>
                  <a:rPr lang="en-IN" dirty="0"/>
                  <a:t>= 0</a:t>
                </a:r>
                <a:r>
                  <a:rPr lang="en-IN" dirty="0" smtClean="0"/>
                  <a:t>. In </a:t>
                </a:r>
                <a:r>
                  <a:rPr lang="en-IN" dirty="0"/>
                  <a:t>other words, the inner product of </a:t>
                </a:r>
                <a:r>
                  <a:rPr lang="en-IN" b="1" dirty="0"/>
                  <a:t>a </a:t>
                </a:r>
                <a:r>
                  <a:rPr lang="en-IN" dirty="0"/>
                  <a:t>and </a:t>
                </a:r>
                <a:r>
                  <a:rPr lang="en-IN" b="1" dirty="0"/>
                  <a:t>b </a:t>
                </a:r>
                <a:r>
                  <a:rPr lang="en-IN" dirty="0"/>
                  <a:t>is zero</a:t>
                </a:r>
                <a:r>
                  <a:rPr lang="en-IN" dirty="0" smtClean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1" t="-2475" r="-1540" b="-2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3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Story So Far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Multivariate functions:</a:t>
            </a:r>
          </a:p>
          <a:p>
            <a:r>
              <a:rPr lang="en-IN" dirty="0" smtClean="0"/>
              <a:t>Constrained optimization</a:t>
            </a:r>
          </a:p>
          <a:p>
            <a:r>
              <a:rPr lang="en-IN" dirty="0" smtClean="0"/>
              <a:t>Max or Min f(x, y) subject to </a:t>
            </a:r>
          </a:p>
          <a:p>
            <a:r>
              <a:rPr lang="en-IN" dirty="0" err="1" smtClean="0"/>
              <a:t>ax</a:t>
            </a:r>
            <a:r>
              <a:rPr lang="en-IN" dirty="0" smtClean="0"/>
              <a:t> + by = 10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L = f(H, M, A(W, P))</a:t>
            </a:r>
            <a:endParaRPr lang="en-IN" dirty="0"/>
          </a:p>
          <a:p>
            <a:r>
              <a:rPr lang="en-IN" dirty="0"/>
              <a:t>L = Learning in this course</a:t>
            </a:r>
          </a:p>
          <a:p>
            <a:r>
              <a:rPr lang="en-IN" dirty="0"/>
              <a:t>H = Hours spent </a:t>
            </a:r>
            <a:r>
              <a:rPr lang="en-IN" dirty="0" smtClean="0"/>
              <a:t>studying</a:t>
            </a:r>
          </a:p>
          <a:p>
            <a:r>
              <a:rPr lang="en-IN" dirty="0" smtClean="0"/>
              <a:t>M = Motivation to do well, Marks</a:t>
            </a:r>
          </a:p>
          <a:p>
            <a:r>
              <a:rPr lang="en-IN" dirty="0" smtClean="0"/>
              <a:t>A = Attendance</a:t>
            </a:r>
          </a:p>
          <a:p>
            <a:r>
              <a:rPr lang="en-IN" dirty="0" smtClean="0"/>
              <a:t>W = Waking up ability</a:t>
            </a:r>
          </a:p>
          <a:p>
            <a:r>
              <a:rPr lang="en-IN" dirty="0" smtClean="0"/>
              <a:t>P = Practice Problems</a:t>
            </a:r>
          </a:p>
          <a:p>
            <a:r>
              <a:rPr lang="en-IN" b="1" dirty="0" smtClean="0"/>
              <a:t>Max L , subject to </a:t>
            </a:r>
            <a:r>
              <a:rPr lang="en-IN" b="1" dirty="0"/>
              <a:t> </a:t>
            </a:r>
            <a:r>
              <a:rPr lang="en-IN" b="1" dirty="0" smtClean="0"/>
              <a:t>1 </a:t>
            </a:r>
            <a:r>
              <a:rPr lang="en-IN" b="1" dirty="0" smtClean="0">
                <a:latin typeface="Calibri Light" panose="020F0302020204030204" pitchFamily="34" charset="0"/>
              </a:rPr>
              <a:t>≤ </a:t>
            </a:r>
            <a:r>
              <a:rPr lang="en-IN" b="1" dirty="0" smtClean="0"/>
              <a:t>H </a:t>
            </a:r>
            <a:r>
              <a:rPr lang="en-IN" b="1" dirty="0" smtClean="0">
                <a:latin typeface="Calibri Light" panose="020F0302020204030204" pitchFamily="34" charset="0"/>
              </a:rPr>
              <a:t>≤ 3</a:t>
            </a:r>
            <a:endParaRPr lang="en-IN" b="1" dirty="0" smtClean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074" name="Picture 2" descr="https://s-media-cache-ak0.pinimg.com/236x/12/8b/26/128b26eb52881be3a36f81daa9a438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2996952"/>
            <a:ext cx="3638009" cy="231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Story So Far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Differential equations : </a:t>
                </a:r>
              </a:p>
              <a:p>
                <a:r>
                  <a:rPr lang="en-IN" dirty="0" smtClean="0"/>
                  <a:t>Changes to Values</a:t>
                </a:r>
              </a:p>
              <a:p>
                <a:r>
                  <a:rPr lang="en-IN" dirty="0" smtClean="0"/>
                  <a:t>How to get x from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IN" dirty="0" smtClean="0"/>
                  <a:t>?</a:t>
                </a:r>
              </a:p>
              <a:p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455" t="-2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Noticed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</m:oMath>
                </a14:m>
                <a:r>
                  <a:rPr lang="en-IN" dirty="0" smtClean="0"/>
                  <a:t> = M</a:t>
                </a:r>
                <a:r>
                  <a:rPr lang="en-IN" baseline="30000" dirty="0" smtClean="0"/>
                  <a:t>-0.5</a:t>
                </a:r>
                <a:endParaRPr lang="en-IN" baseline="30000" dirty="0"/>
              </a:p>
              <a:p>
                <a:r>
                  <a:rPr lang="en-IN" dirty="0" smtClean="0"/>
                  <a:t>Noticed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-3L= 12LA</a:t>
                </a:r>
                <a:r>
                  <a:rPr lang="en-IN" baseline="30000" dirty="0" smtClean="0"/>
                  <a:t>-0.5</a:t>
                </a:r>
              </a:p>
              <a:p>
                <a:r>
                  <a:rPr lang="en-IN" dirty="0" smtClean="0"/>
                  <a:t>Noticed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 smtClean="0"/>
                  <a:t> + H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455" t="-1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2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matrix?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rectangular array of numbers considered as one object</a:t>
                </a:r>
              </a:p>
              <a:p>
                <a:pPr marL="0" indent="0">
                  <a:buNone/>
                </a:pPr>
                <a:endParaRPr lang="en-IN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I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I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Matrix M has m rows and n columns. It is called m-by-n matrix</a:t>
                </a:r>
              </a:p>
              <a:p>
                <a:r>
                  <a:rPr lang="en-US" dirty="0" smtClean="0"/>
                  <a:t>Order of matrix M is m x n</a:t>
                </a:r>
              </a:p>
              <a:p>
                <a:r>
                  <a:rPr lang="en-US" dirty="0" smtClean="0"/>
                  <a:t>Number of entries in M is </a:t>
                </a:r>
                <a:r>
                  <a:rPr lang="en-US" dirty="0" err="1" smtClean="0"/>
                  <a:t>mn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1" t="-2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Matrix Operations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Only matrices of same order can be equated or added or subtracted</a:t>
                </a:r>
              </a:p>
              <a:p>
                <a:r>
                  <a:rPr lang="en-IN" dirty="0" smtClean="0"/>
                  <a:t>If A is a matrix of order 2 x 3, it can be added or subtracted to a matrix B of </a:t>
                </a:r>
                <a:r>
                  <a:rPr lang="en-IN" dirty="0"/>
                  <a:t>order 2 x </a:t>
                </a:r>
                <a:r>
                  <a:rPr lang="en-IN" dirty="0" smtClean="0"/>
                  <a:t>3</a:t>
                </a:r>
              </a:p>
              <a:p>
                <a:r>
                  <a:rPr lang="en-IN" dirty="0" smtClean="0"/>
                  <a:t>Compute the following, if possible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    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        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𝐼𝑠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IN" b="0" i="1" dirty="0" smtClean="0">
                  <a:latin typeface="Cambria Math" panose="02040503050406030204" pitchFamily="18" charset="0"/>
                </a:endParaRPr>
              </a:p>
              <a:p>
                <a:pPr marL="330200" lvl="1" indent="0">
                  <a:buNone/>
                </a:pPr>
                <a:endParaRPr lang="en-IN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,      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,          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𝐼𝑠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𝑖𝑡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IN" i="1" dirty="0">
                  <a:latin typeface="Cambria Math" panose="02040503050406030204" pitchFamily="18" charset="0"/>
                </a:endParaRPr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1" t="-2475" r="-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2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Rules for Matrix Addition and Scalar Multiplication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N" b="0" dirty="0" smtClean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IN" b="0" dirty="0" smtClean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IN" b="0" dirty="0" smtClean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Matrix multiplication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3813" y="685800"/>
                <a:ext cx="10287000" cy="47594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A = (</a:t>
                </a:r>
                <a:r>
                  <a:rPr lang="en-IN" dirty="0" err="1" smtClean="0"/>
                  <a:t>a</a:t>
                </a:r>
                <a:r>
                  <a:rPr lang="en-IN" baseline="-25000" dirty="0" err="1" smtClean="0"/>
                  <a:t>ij</a:t>
                </a:r>
                <a:r>
                  <a:rPr lang="en-IN" dirty="0" smtClean="0"/>
                  <a:t>)</a:t>
                </a:r>
                <a:r>
                  <a:rPr lang="en-IN" baseline="-25000" dirty="0" smtClean="0"/>
                  <a:t>m x n</a:t>
                </a:r>
                <a:r>
                  <a:rPr lang="en-IN" dirty="0" smtClean="0"/>
                  <a:t> and B = (</a:t>
                </a:r>
                <a:r>
                  <a:rPr lang="en-IN" dirty="0" err="1" smtClean="0"/>
                  <a:t>b</a:t>
                </a:r>
                <a:r>
                  <a:rPr lang="en-IN" baseline="-25000" dirty="0" err="1" smtClean="0"/>
                  <a:t>ij</a:t>
                </a:r>
                <a:r>
                  <a:rPr lang="en-IN" dirty="0" smtClean="0"/>
                  <a:t>)</a:t>
                </a:r>
                <a:r>
                  <a:rPr lang="en-IN" baseline="-25000" dirty="0" smtClean="0"/>
                  <a:t>n </a:t>
                </a:r>
                <a:r>
                  <a:rPr lang="en-IN" baseline="-25000" dirty="0"/>
                  <a:t>x </a:t>
                </a:r>
                <a:r>
                  <a:rPr lang="en-IN" baseline="-25000" dirty="0" smtClean="0"/>
                  <a:t>p</a:t>
                </a:r>
                <a:r>
                  <a:rPr lang="en-IN" dirty="0" smtClean="0"/>
                  <a:t>. Then the product C = AB is a m x p order matrix. </a:t>
                </a:r>
              </a:p>
              <a:p>
                <a:r>
                  <a:rPr lang="en-IN" dirty="0" smtClean="0"/>
                  <a:t>Thus the number of columns of the first matrix should be equal to the number of rows in the second matrix </a:t>
                </a:r>
              </a:p>
              <a:p>
                <a:r>
                  <a:rPr lang="en-IN" dirty="0" smtClean="0"/>
                  <a:t>The matrix C = (</a:t>
                </a:r>
                <a:r>
                  <a:rPr lang="en-IN" dirty="0" err="1" smtClean="0"/>
                  <a:t>c</a:t>
                </a:r>
                <a:r>
                  <a:rPr lang="en-IN" baseline="-25000" dirty="0" err="1" smtClean="0"/>
                  <a:t>ij</a:t>
                </a:r>
                <a:r>
                  <a:rPr lang="en-IN" dirty="0" smtClean="0"/>
                  <a:t>)</a:t>
                </a:r>
                <a:r>
                  <a:rPr lang="en-IN" baseline="-25000" dirty="0" smtClean="0"/>
                  <a:t>m x p </a:t>
                </a:r>
                <a:r>
                  <a:rPr lang="en-IN" dirty="0" smtClean="0"/>
                  <a:t>whose element in the </a:t>
                </a:r>
                <a:r>
                  <a:rPr lang="en-IN" dirty="0" err="1" smtClean="0"/>
                  <a:t>i</a:t>
                </a:r>
                <a:r>
                  <a:rPr lang="en-IN" baseline="30000" dirty="0" err="1" smtClean="0"/>
                  <a:t>th</a:t>
                </a:r>
                <a:r>
                  <a:rPr lang="en-IN" dirty="0" smtClean="0"/>
                  <a:t> row and the </a:t>
                </a:r>
                <a:r>
                  <a:rPr lang="en-IN" dirty="0" err="1" smtClean="0"/>
                  <a:t>j</a:t>
                </a:r>
                <a:r>
                  <a:rPr lang="en-IN" baseline="30000" dirty="0" err="1" smtClean="0"/>
                  <a:t>th</a:t>
                </a:r>
                <a:r>
                  <a:rPr lang="en-IN" dirty="0" smtClean="0"/>
                  <a:t> column is the inner product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𝑟𝑗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b="0" dirty="0" smtClean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 ?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813" y="685800"/>
                <a:ext cx="10287000" cy="4759424"/>
              </a:xfrm>
              <a:blipFill rotWithShape="0">
                <a:blip r:embed="rId3"/>
                <a:stretch>
                  <a:fillRect l="-533" t="-2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7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0</TotalTime>
  <Words>590</Words>
  <Application>Microsoft Office PowerPoint</Application>
  <PresentationFormat>Custom</PresentationFormat>
  <Paragraphs>141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Corbel</vt:lpstr>
      <vt:lpstr>Marketing 16x9</vt:lpstr>
      <vt:lpstr>Story so far</vt:lpstr>
      <vt:lpstr>Story So Far</vt:lpstr>
      <vt:lpstr>Story So Far</vt:lpstr>
      <vt:lpstr>Story So Far</vt:lpstr>
      <vt:lpstr>Matrices</vt:lpstr>
      <vt:lpstr>What is a matrix?</vt:lpstr>
      <vt:lpstr>Matrix Operations</vt:lpstr>
      <vt:lpstr>Rules for Matrix Addition and Scalar Multiplication</vt:lpstr>
      <vt:lpstr>Matrix multiplication</vt:lpstr>
      <vt:lpstr>Rules for Matrix Multiplication</vt:lpstr>
      <vt:lpstr>Identity Matrix</vt:lpstr>
      <vt:lpstr>Transpose</vt:lpstr>
      <vt:lpstr>Symmetric Matrices</vt:lpstr>
      <vt:lpstr>System of Equation</vt:lpstr>
      <vt:lpstr>Writing Styles</vt:lpstr>
      <vt:lpstr>Vectors</vt:lpstr>
      <vt:lpstr>Definition</vt:lpstr>
      <vt:lpstr>Vector Rules</vt:lpstr>
      <vt:lpstr>Inner Product</vt:lpstr>
      <vt:lpstr>Length of a vector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2016-04-18T07:09:53Z</dcterms:created>
  <dcterms:modified xsi:type="dcterms:W3CDTF">2016-04-29T16:52:12Z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