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267" r:id="rId4"/>
    <p:sldId id="273" r:id="rId5"/>
    <p:sldId id="274" r:id="rId6"/>
    <p:sldId id="275" r:id="rId7"/>
    <p:sldId id="276" r:id="rId8"/>
    <p:sldId id="278" r:id="rId9"/>
    <p:sldId id="279" r:id="rId10"/>
    <p:sldId id="280" r:id="rId11"/>
    <p:sldId id="281" r:id="rId12"/>
    <p:sldId id="282" r:id="rId13"/>
    <p:sldId id="283" r:id="rId14"/>
    <p:sldId id="284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71" d="100"/>
          <a:sy n="71" d="100"/>
        </p:scale>
        <p:origin x="618" y="54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35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40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01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87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10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22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37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7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4/19/2016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4/19/2016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4/19/2016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4/19/2016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4/19/2016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4/19/2016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4/19/2016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4/19/2016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4/19/2016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4/19/2016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4/19/2016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4/19/2016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Special types of differentiable function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𝑟𝑥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 smtClean="0"/>
                  <a:t>   		 =&gt;      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IN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I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𝑟𝑡</m:t>
                        </m:r>
                      </m:sup>
                    </m:sSup>
                  </m:oMath>
                </a14:m>
                <a:endParaRPr lang="en-IN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/>
                  <a:t>   =&gt;      </a:t>
                </a:r>
                <a14:m>
                  <m:oMath xmlns:m="http://schemas.openxmlformats.org/officeDocument/2006/math">
                    <m:r>
                      <a:rPr lang="en-IN" i="1" dirty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IN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IN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−(</m:t>
                    </m:r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I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IN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𝑎𝑡</m:t>
                        </m:r>
                      </m:sup>
                    </m:sSup>
                  </m:oMath>
                </a14:m>
                <a:endParaRPr lang="en-IN" dirty="0"/>
              </a:p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𝑟𝑥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)</m:t>
                    </m:r>
                    <m:d>
                      <m:d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1 −</m:t>
                        </m:r>
                        <m:f>
                          <m:f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num>
                          <m:den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</m:e>
                    </m:d>
                  </m:oMath>
                </a14:m>
                <a:r>
                  <a:rPr lang="en-IN" dirty="0"/>
                  <a:t>   =&gt;   </a:t>
                </a:r>
                <a14:m>
                  <m:oMath xmlns:m="http://schemas.openxmlformats.org/officeDocument/2006/math">
                    <m:r>
                      <a:rPr lang="en-IN" i="1" dirty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IN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IN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en-IN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IN" i="1" dirty="0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en-IN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IN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 dirty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IN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IN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 dirty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IN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  <m:sSup>
                          <m:sSupPr>
                            <m:ctrlPr>
                              <a:rPr lang="en-IN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i="1" dirty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IN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IN" b="0" i="1" dirty="0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IN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den>
                    </m:f>
                  </m:oMath>
                </a14:m>
                <a:endParaRPr lang="en-IN" dirty="0"/>
              </a:p>
              <a:p>
                <a:endParaRPr lang="en-IN" dirty="0" smtClean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25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885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Problem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IN" dirty="0"/>
                  <a:t>Let </a:t>
                </a:r>
                <a:r>
                  <a:rPr lang="en-IN" i="1" dirty="0"/>
                  <a:t>N(t) </a:t>
                </a:r>
                <a:r>
                  <a:rPr lang="en-IN" dirty="0"/>
                  <a:t>denote the number of people in a country whose homes have broadband internet</a:t>
                </a:r>
                <a:r>
                  <a:rPr lang="en-IN" dirty="0" smtClean="0"/>
                  <a:t>.</a:t>
                </a:r>
              </a:p>
              <a:p>
                <a:r>
                  <a:rPr lang="en-IN" dirty="0" smtClean="0"/>
                  <a:t>Suppose </a:t>
                </a:r>
                <a:r>
                  <a:rPr lang="en-IN" dirty="0"/>
                  <a:t>that the rate at which new people get access is proportional to the number of </a:t>
                </a:r>
                <a:r>
                  <a:rPr lang="en-IN" dirty="0" smtClean="0"/>
                  <a:t>people who </a:t>
                </a:r>
                <a:r>
                  <a:rPr lang="en-IN" dirty="0"/>
                  <a:t>still have no access. </a:t>
                </a:r>
                <a:endParaRPr lang="en-IN" dirty="0" smtClean="0"/>
              </a:p>
              <a:p>
                <a:r>
                  <a:rPr lang="en-IN" dirty="0" smtClean="0"/>
                  <a:t>If </a:t>
                </a:r>
                <a:r>
                  <a:rPr lang="en-IN" dirty="0"/>
                  <a:t>the population size is </a:t>
                </a:r>
                <a:r>
                  <a:rPr lang="en-IN" i="1" dirty="0"/>
                  <a:t>P </a:t>
                </a:r>
                <a:r>
                  <a:rPr lang="en-IN" dirty="0"/>
                  <a:t>, the differential equation for </a:t>
                </a:r>
                <a:r>
                  <a:rPr lang="en-IN" i="1" dirty="0"/>
                  <a:t>N(t) </a:t>
                </a:r>
                <a:r>
                  <a:rPr lang="en-IN" dirty="0"/>
                  <a:t>is then</a:t>
                </a:r>
                <a:br>
                  <a:rPr lang="en-IN" dirty="0"/>
                </a:b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IN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IN" i="1" dirty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acc>
                    <m:r>
                      <a:rPr lang="en-IN" i="1" dirty="0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)= 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 − 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r>
                  <a:rPr lang="en-IN" dirty="0"/>
                  <a:t/>
                </a:r>
                <a:br>
                  <a:rPr lang="en-IN" dirty="0"/>
                </a:br>
                <a:r>
                  <a:rPr lang="en-IN" dirty="0"/>
                  <a:t>where </a:t>
                </a:r>
                <a:r>
                  <a:rPr lang="en-IN" i="1" dirty="0"/>
                  <a:t>k </a:t>
                </a:r>
                <a:r>
                  <a:rPr lang="en-IN" dirty="0"/>
                  <a:t>is a positive constant</a:t>
                </a:r>
                <a:r>
                  <a:rPr lang="en-IN" dirty="0" smtClean="0"/>
                  <a:t>.</a:t>
                </a:r>
              </a:p>
              <a:p>
                <a:r>
                  <a:rPr lang="en-IN" dirty="0" smtClean="0"/>
                  <a:t>Find </a:t>
                </a:r>
                <a:r>
                  <a:rPr lang="en-IN" dirty="0"/>
                  <a:t>the solution of this equation if </a:t>
                </a:r>
                <a:r>
                  <a:rPr lang="en-IN" i="1" dirty="0"/>
                  <a:t>N(</a:t>
                </a:r>
                <a:r>
                  <a:rPr lang="en-IN" dirty="0"/>
                  <a:t>0</a:t>
                </a:r>
                <a:r>
                  <a:rPr lang="en-IN" i="1" dirty="0"/>
                  <a:t>) </a:t>
                </a:r>
                <a:r>
                  <a:rPr lang="en-IN" dirty="0"/>
                  <a:t>= 0. Then find the</a:t>
                </a:r>
                <a:br>
                  <a:rPr lang="en-IN" dirty="0"/>
                </a:br>
                <a:r>
                  <a:rPr lang="en-IN" dirty="0"/>
                  <a:t>limit of </a:t>
                </a:r>
                <a:r>
                  <a:rPr lang="en-IN" i="1" dirty="0"/>
                  <a:t>N(t) </a:t>
                </a:r>
                <a:r>
                  <a:rPr lang="en-IN" dirty="0"/>
                  <a:t>as </a:t>
                </a:r>
                <a:r>
                  <a:rPr lang="en-IN" i="1" dirty="0"/>
                  <a:t>t </a:t>
                </a:r>
                <a:r>
                  <a:rPr lang="en-IN" dirty="0"/>
                  <a:t>→ ∞.</a:t>
                </a:r>
                <a:br>
                  <a:rPr lang="en-IN" dirty="0"/>
                </a:b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08" t="-3867" r="-6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557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Problem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country’s annual natural rate of population growth (births minus deaths) is 2%. </a:t>
            </a:r>
            <a:endParaRPr lang="en-IN" dirty="0" smtClean="0"/>
          </a:p>
          <a:p>
            <a:r>
              <a:rPr lang="en-IN" dirty="0" smtClean="0"/>
              <a:t>In addition there </a:t>
            </a:r>
            <a:r>
              <a:rPr lang="en-IN" dirty="0"/>
              <a:t>is a net immigration of 40 000 persons per year. </a:t>
            </a:r>
            <a:endParaRPr lang="en-IN" dirty="0" smtClean="0"/>
          </a:p>
          <a:p>
            <a:r>
              <a:rPr lang="en-IN" dirty="0" smtClean="0"/>
              <a:t>Write </a:t>
            </a:r>
            <a:r>
              <a:rPr lang="en-IN" dirty="0"/>
              <a:t>down a differential equation </a:t>
            </a:r>
            <a:r>
              <a:rPr lang="en-IN" dirty="0" smtClean="0"/>
              <a:t>for the </a:t>
            </a:r>
            <a:r>
              <a:rPr lang="en-IN" dirty="0"/>
              <a:t>function </a:t>
            </a:r>
            <a:r>
              <a:rPr lang="en-IN" i="1" dirty="0"/>
              <a:t>N(t) </a:t>
            </a:r>
            <a:r>
              <a:rPr lang="en-IN" dirty="0"/>
              <a:t>which denotes the number of persons in the country at time </a:t>
            </a:r>
            <a:r>
              <a:rPr lang="en-IN" i="1" dirty="0"/>
              <a:t>t </a:t>
            </a:r>
            <a:r>
              <a:rPr lang="en-IN" dirty="0"/>
              <a:t>(year). </a:t>
            </a:r>
            <a:endParaRPr lang="en-IN" dirty="0" smtClean="0"/>
          </a:p>
          <a:p>
            <a:r>
              <a:rPr lang="en-IN" dirty="0" smtClean="0"/>
              <a:t>Suppose</a:t>
            </a:r>
            <a:r>
              <a:rPr lang="en-IN" dirty="0"/>
              <a:t> </a:t>
            </a:r>
            <a:r>
              <a:rPr lang="en-IN" dirty="0" smtClean="0"/>
              <a:t>that </a:t>
            </a:r>
            <a:r>
              <a:rPr lang="en-IN" dirty="0"/>
              <a:t>the population at time </a:t>
            </a:r>
            <a:r>
              <a:rPr lang="en-IN" i="1" dirty="0"/>
              <a:t>t </a:t>
            </a:r>
            <a:r>
              <a:rPr lang="en-IN" dirty="0"/>
              <a:t>= 0 is 2 000 000. Find </a:t>
            </a:r>
            <a:r>
              <a:rPr lang="en-IN" i="1" dirty="0"/>
              <a:t>N(t)</a:t>
            </a:r>
            <a:r>
              <a:rPr lang="en-IN" dirty="0"/>
              <a:t>.</a:t>
            </a: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9710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First-order Linear </a:t>
            </a:r>
            <a:r>
              <a:rPr lang="en-IN" smtClean="0"/>
              <a:t>differential equations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40203" y="1600200"/>
                <a:ext cx="9782801" cy="4572000"/>
              </a:xfrm>
            </p:spPr>
            <p:txBody>
              <a:bodyPr>
                <a:normAutofit fontScale="77500" lnSpcReduction="20000"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IN" b="0" dirty="0" smtClean="0"/>
              </a:p>
              <a:p>
                <a:r>
                  <a:rPr lang="en-IN" dirty="0" smtClean="0"/>
                  <a:t>a(t) and b(t) are not constants. They are functions of t!</a:t>
                </a:r>
              </a:p>
              <a:p>
                <a:r>
                  <a:rPr lang="en-IN" dirty="0" smtClean="0"/>
                  <a:t>If the equation looks like: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IN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𝑎𝑥</m:t>
                    </m:r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IN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IN" dirty="0" smtClean="0"/>
                  <a:t>solution for this differential equation is: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𝑎𝑡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𝑎𝑡</m:t>
                                  </m:r>
                                </m:sup>
                              </m:s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IN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⇒       </m:t>
                      </m:r>
                      <m:sSup>
                        <m:sSup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𝑎𝑡</m:t>
                          </m:r>
                        </m:sup>
                      </m:sSup>
                      <m:r>
                        <a:rPr lang="en-IN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𝑎𝑡</m:t>
                              </m:r>
                            </m:sup>
                          </m:s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IN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⇒  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𝑎𝑡</m:t>
                          </m:r>
                        </m:sup>
                      </m:sSup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𝑎𝑡</m:t>
                          </m:r>
                        </m:sup>
                      </m:sSup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𝑎𝑡</m:t>
                              </m:r>
                            </m:sup>
                          </m:s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IN" b="0" dirty="0" smtClean="0"/>
              </a:p>
              <a:p>
                <a:r>
                  <a:rPr lang="en-IN" dirty="0" smtClean="0"/>
                  <a:t>Solve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IN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𝑡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40203" y="1600200"/>
                <a:ext cx="9782801" cy="4572000"/>
              </a:xfrm>
              <a:blipFill rotWithShape="0">
                <a:blip r:embed="rId2"/>
                <a:stretch>
                  <a:fillRect l="-935" t="-2533" r="-125" b="-12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225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Integration?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/>
              <p:cNvSpPr>
                <a:spLocks noGrp="1"/>
              </p:cNvSpPr>
              <p:nvPr>
                <p:ph idx="1"/>
              </p:nvPr>
            </p:nvSpPr>
            <p:spPr>
              <a:xfrm>
                <a:off x="1593436" y="1665312"/>
                <a:ext cx="9782801" cy="4572000"/>
              </a:xfrm>
            </p:spPr>
            <p:txBody>
              <a:bodyPr/>
              <a:lstStyle/>
              <a:p>
                <a:r>
                  <a:rPr lang="en-US" dirty="0" smtClean="0"/>
                  <a:t>Method of constructing a function from its derivative</a:t>
                </a:r>
              </a:p>
              <a:p>
                <a:r>
                  <a:rPr lang="en-US" dirty="0" smtClean="0"/>
                  <a:t>Inverse of differentiation</a:t>
                </a:r>
              </a:p>
              <a:p>
                <a:r>
                  <a:rPr lang="en-US" dirty="0" smtClean="0"/>
                  <a:t>Suppose F’(x) = f(x). This is equivalent to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IN" b="0" dirty="0" smtClean="0"/>
              </a:p>
              <a:p>
                <a:r>
                  <a:rPr lang="en-US" dirty="0" smtClean="0"/>
                  <a:t>C is added to incorporate the fact that derivative of a constant is 0</a:t>
                </a:r>
                <a:endParaRPr lang="en-US" dirty="0"/>
              </a:p>
            </p:txBody>
          </p:sp>
        </mc:Choice>
        <mc:Fallback xmlns="">
          <p:sp>
            <p:nvSpPr>
              <p:cNvPr id="14" name="Content Placeholder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3436" y="1665312"/>
                <a:ext cx="9782801" cy="4572000"/>
              </a:xfrm>
              <a:blipFill rotWithShape="0">
                <a:blip r:embed="rId2"/>
                <a:stretch>
                  <a:fillRect l="-1433" t="-32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Integration Rules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p>
                        </m:s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en-I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                 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≠1</m:t>
                        </m:r>
                      </m:e>
                    </m:d>
                  </m:oMath>
                </a14:m>
                <a:endParaRPr lang="en-IN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IN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IN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</m:func>
                    <m:r>
                      <a:rPr lang="en-IN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                  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n-IN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IN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|</m:t>
                        </m:r>
                      </m:e>
                    </m:func>
                    <m:r>
                      <a:rPr lang="en-IN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IN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IN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IN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                  (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I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I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IN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func>
                          <m:funcPr>
                            <m:ctrlPr>
                              <a:rPr lang="en-IN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IN" i="0" smtClean="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den>
                    </m:f>
                    <m:r>
                      <a:rPr lang="en-IN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                  (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&gt;0,  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I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I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14" name="Content Placeholder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652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Integration Rules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𝑎𝑓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IN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IN" b="0" i="1">
                        <a:latin typeface="Cambria Math" panose="02040503050406030204" pitchFamily="18" charset="0"/>
                      </a:rPr>
                      <m:t>               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𝑐𝑜𝑛𝑠𝑡𝑎𝑛𝑡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b="0" i="1" dirty="0" smtClean="0">
                    <a:latin typeface="Cambria Math" panose="020405030504060302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</m:nary>
                      </m:e>
                    </m:nary>
                  </m:oMath>
                </a14:m>
                <a:endParaRPr lang="en-IN" i="1" dirty="0" smtClean="0">
                  <a:latin typeface="Cambria Math" panose="02040503050406030204" pitchFamily="18" charset="0"/>
                </a:endParaRPr>
              </a:p>
              <a:p>
                <a:r>
                  <a:rPr lang="en-US" dirty="0" smtClean="0"/>
                  <a:t>Integration by substitution: Calculate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func>
                          <m:func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IN" b="0" i="0" smtClean="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sSup>
                              <m:sSup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e>
                    </m:nary>
                    <m:r>
                      <a:rPr lang="en-IN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4" name="Content Placeholder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4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489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and Definite Integral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IN" dirty="0" smtClean="0"/>
              </a:p>
              <a:p>
                <a:endParaRPr lang="en-IN" dirty="0"/>
              </a:p>
              <a:p>
                <a:endParaRPr lang="en-IN" dirty="0" smtClean="0"/>
              </a:p>
              <a:p>
                <a:endParaRPr lang="en-IN" dirty="0"/>
              </a:p>
              <a:p>
                <a:endParaRPr lang="en-IN" dirty="0" smtClean="0"/>
              </a:p>
              <a:p>
                <a:endParaRPr lang="en-IN" dirty="0"/>
              </a:p>
              <a:p>
                <a:endParaRPr lang="en-IN" dirty="0" smtClean="0"/>
              </a:p>
              <a:p>
                <a14:m>
                  <m:oMath xmlns:m="http://schemas.openxmlformats.org/officeDocument/2006/math">
                    <m:r>
                      <a:rPr lang="en-IN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IN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IN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en-IN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IN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+∆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)≤</m:t>
                    </m:r>
                    <m:r>
                      <a:rPr lang="en-IN" b="1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𝒇</m:t>
                    </m:r>
                    <m:r>
                      <a:rPr lang="en-IN" b="1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b="1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1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b="1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IN" b="1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+∆</m:t>
                    </m:r>
                    <m:r>
                      <a:rPr lang="en-IN" b="1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IN" b="1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)∆</m:t>
                    </m:r>
                    <m:r>
                      <a:rPr lang="en-IN" b="1" i="1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endParaRPr lang="en-IN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8798" y="2276872"/>
            <a:ext cx="6212895" cy="25488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/>
          <a:srcRect r="60027"/>
          <a:stretch/>
        </p:blipFill>
        <p:spPr>
          <a:xfrm>
            <a:off x="9190756" y="1772816"/>
            <a:ext cx="2209287" cy="332924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766820" y="2764450"/>
            <a:ext cx="864096" cy="2044824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9815022" y="1916832"/>
            <a:ext cx="864096" cy="289244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935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Definite Integral Properties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nary>
                          <m:nary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p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</m:nary>
                      </m:e>
                    </m:nary>
                  </m:oMath>
                </a14:m>
                <a:endParaRPr lang="en-IN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nary>
                  </m:oMath>
                </a14:m>
                <a:endParaRPr lang="en-IN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nary>
                      <m:nary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IN" i="1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p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</m:nary>
                      </m:e>
                    </m:nary>
                    <m:r>
                      <a:rPr lang="en-IN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IN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IN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nary>
                      <m:nary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IN" i="1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IN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nary>
                      <m:nary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IN" i="1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d>
                              <m:d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d>
                              <m:d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′(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IN" i="1" dirty="0">
                  <a:latin typeface="Cambria Math" panose="02040503050406030204" pitchFamily="18" charset="0"/>
                </a:endParaRPr>
              </a:p>
              <a:p>
                <a:endParaRPr lang="en-IN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4" name="Content Placeholder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438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Integration by Parts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IN" dirty="0" smtClean="0"/>
              </a:p>
              <a:p>
                <a:r>
                  <a:rPr lang="en-IN" dirty="0" smtClean="0"/>
                  <a:t>School formula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d>
                            <m:d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IN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IN" i="1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IN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d>
                                    <m:dPr>
                                      <m:ctrlP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IN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e>
                              </m:nary>
                            </m:e>
                          </m:d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IN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4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5453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Infinite intervals for integration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I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IN" i="1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IN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IN" i="1" smtClean="0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IN" i="0" smtClean="0">
                                    <a:latin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→∞</m:t>
                                </m:r>
                              </m:lim>
                            </m:limLow>
                          </m:fName>
                          <m:e>
                            <m:nary>
                              <m:nary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  <m:sup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p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e>
                            </m:nary>
                          </m:e>
                        </m:func>
                      </m:e>
                    </m:nary>
                  </m:oMath>
                </a14:m>
                <a:endParaRPr lang="en-IN" dirty="0" smtClean="0"/>
              </a:p>
              <a:p>
                <a14:m>
                  <m:oMath xmlns:m="http://schemas.openxmlformats.org/officeDocument/2006/math">
                    <m:nary>
                      <m:nary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sup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IN" i="1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IN">
                                    <a:latin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I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I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lim>
                            </m:limLow>
                          </m:fName>
                          <m:e>
                            <m:nary>
                              <m:nary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  <m:sup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p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e>
                            </m:nary>
                          </m:e>
                        </m:func>
                      </m:e>
                    </m:nary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504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Differential Equations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IN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IN" b="0" dirty="0" smtClean="0"/>
              </a:p>
              <a:p>
                <a14:m>
                  <m:oMath xmlns:m="http://schemas.openxmlformats.org/officeDocument/2006/math"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endParaRPr lang="en-IN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IN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IN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IN" b="0" i="1" dirty="0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294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0C675A-9AD3-40BB-AC57-0E9EFA3E4F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0</TotalTime>
  <Words>199</Words>
  <Application>Microsoft Office PowerPoint</Application>
  <PresentationFormat>Custom</PresentationFormat>
  <Paragraphs>76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Cambria Math</vt:lpstr>
      <vt:lpstr>Euphemia</vt:lpstr>
      <vt:lpstr>Math 16x9</vt:lpstr>
      <vt:lpstr>Integration</vt:lpstr>
      <vt:lpstr>What is Integration?</vt:lpstr>
      <vt:lpstr>Common Integration Rules</vt:lpstr>
      <vt:lpstr>General Integration Rules</vt:lpstr>
      <vt:lpstr>Area and Definite Integral</vt:lpstr>
      <vt:lpstr>Definite Integral Properties</vt:lpstr>
      <vt:lpstr>Integration by Parts</vt:lpstr>
      <vt:lpstr>Infinite intervals for integration</vt:lpstr>
      <vt:lpstr>Differential Equations</vt:lpstr>
      <vt:lpstr>Special types of differentiable function</vt:lpstr>
      <vt:lpstr>Problem</vt:lpstr>
      <vt:lpstr>Problem</vt:lpstr>
      <vt:lpstr>First-order Linear differential equations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2016-02-16T00:07:00Z</dcterms:created>
  <dcterms:modified xsi:type="dcterms:W3CDTF">2016-04-19T05:32:42Z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