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256" r:id="rId2"/>
    <p:sldId id="257" r:id="rId3"/>
    <p:sldId id="269" r:id="rId4"/>
    <p:sldId id="301" r:id="rId5"/>
    <p:sldId id="268" r:id="rId6"/>
    <p:sldId id="274" r:id="rId7"/>
    <p:sldId id="258" r:id="rId8"/>
    <p:sldId id="266" r:id="rId9"/>
    <p:sldId id="275" r:id="rId10"/>
    <p:sldId id="270" r:id="rId11"/>
    <p:sldId id="273" r:id="rId12"/>
    <p:sldId id="271" r:id="rId13"/>
    <p:sldId id="304" r:id="rId14"/>
    <p:sldId id="305" r:id="rId15"/>
    <p:sldId id="259" r:id="rId16"/>
    <p:sldId id="306" r:id="rId17"/>
    <p:sldId id="278" r:id="rId18"/>
    <p:sldId id="279" r:id="rId19"/>
    <p:sldId id="280" r:id="rId20"/>
    <p:sldId id="281" r:id="rId21"/>
    <p:sldId id="260" r:id="rId22"/>
    <p:sldId id="282" r:id="rId23"/>
    <p:sldId id="283" r:id="rId24"/>
    <p:sldId id="262" r:id="rId25"/>
    <p:sldId id="261" r:id="rId26"/>
    <p:sldId id="285" r:id="rId27"/>
    <p:sldId id="284" r:id="rId28"/>
    <p:sldId id="286" r:id="rId29"/>
    <p:sldId id="287" r:id="rId30"/>
    <p:sldId id="288" r:id="rId31"/>
    <p:sldId id="289" r:id="rId32"/>
    <p:sldId id="263" r:id="rId33"/>
    <p:sldId id="264" r:id="rId34"/>
    <p:sldId id="290" r:id="rId35"/>
    <p:sldId id="291" r:id="rId36"/>
    <p:sldId id="307" r:id="rId37"/>
    <p:sldId id="309" r:id="rId38"/>
    <p:sldId id="310" r:id="rId39"/>
    <p:sldId id="311" r:id="rId40"/>
    <p:sldId id="312" r:id="rId41"/>
    <p:sldId id="313" r:id="rId42"/>
    <p:sldId id="314" r:id="rId43"/>
    <p:sldId id="265" r:id="rId44"/>
    <p:sldId id="292" r:id="rId45"/>
    <p:sldId id="293" r:id="rId46"/>
    <p:sldId id="294" r:id="rId47"/>
    <p:sldId id="315" r:id="rId48"/>
    <p:sldId id="316" r:id="rId49"/>
    <p:sldId id="317" r:id="rId50"/>
    <p:sldId id="295" r:id="rId51"/>
    <p:sldId id="297" r:id="rId52"/>
    <p:sldId id="296" r:id="rId53"/>
    <p:sldId id="298" r:id="rId54"/>
    <p:sldId id="319" r:id="rId55"/>
    <p:sldId id="299" r:id="rId56"/>
    <p:sldId id="302" r:id="rId57"/>
    <p:sldId id="303" r:id="rId58"/>
    <p:sldId id="300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738" autoAdjust="0"/>
  </p:normalViewPr>
  <p:slideViewPr>
    <p:cSldViewPr>
      <p:cViewPr varScale="1">
        <p:scale>
          <a:sx n="54" d="100"/>
          <a:sy n="54" d="100"/>
        </p:scale>
        <p:origin x="17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F:\Ashoka%20Univ\Statistics%202015\list%20of%20stuents%20for%20Summer%20Term2015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Ratul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DSV Madala</c:v>
                </c:pt>
                <c:pt idx="1">
                  <c:v>M Sharma</c:v>
                </c:pt>
                <c:pt idx="2">
                  <c:v>R Shroff</c:v>
                </c:pt>
                <c:pt idx="3">
                  <c:v>K Parchani</c:v>
                </c:pt>
                <c:pt idx="4">
                  <c:v>C Chhabra</c:v>
                </c:pt>
                <c:pt idx="5">
                  <c:v>S Nandrajog</c:v>
                </c:pt>
                <c:pt idx="6">
                  <c:v>J Kaur</c:v>
                </c:pt>
                <c:pt idx="7">
                  <c:v>Y Joshi</c:v>
                </c:pt>
                <c:pt idx="8">
                  <c:v>A Sharma</c:v>
                </c:pt>
                <c:pt idx="9">
                  <c:v>A Sabharwal</c:v>
                </c:pt>
                <c:pt idx="10">
                  <c:v>B Mittal</c:v>
                </c:pt>
                <c:pt idx="11">
                  <c:v>U Yadav</c:v>
                </c:pt>
                <c:pt idx="12">
                  <c:v>S Kudesia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</c:v>
                </c:pt>
                <c:pt idx="1">
                  <c:v>5</c:v>
                </c:pt>
                <c:pt idx="2">
                  <c:v>4</c:v>
                </c:pt>
                <c:pt idx="3">
                  <c:v>9</c:v>
                </c:pt>
                <c:pt idx="4">
                  <c:v>9</c:v>
                </c:pt>
                <c:pt idx="5">
                  <c:v>5</c:v>
                </c:pt>
                <c:pt idx="6">
                  <c:v>4</c:v>
                </c:pt>
                <c:pt idx="7">
                  <c:v>8</c:v>
                </c:pt>
                <c:pt idx="8">
                  <c:v>5</c:v>
                </c:pt>
                <c:pt idx="9">
                  <c:v>5</c:v>
                </c:pt>
                <c:pt idx="10">
                  <c:v>0</c:v>
                </c:pt>
                <c:pt idx="11">
                  <c:v>8</c:v>
                </c:pt>
                <c:pt idx="12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Anuradha</c:v>
                </c:pt>
              </c:strCache>
            </c:strRef>
          </c:tx>
          <c:invertIfNegative val="0"/>
          <c:cat>
            <c:strRef>
              <c:f>Sheet1!$A$2:$A$14</c:f>
              <c:strCache>
                <c:ptCount val="13"/>
                <c:pt idx="0">
                  <c:v>DSV Madala</c:v>
                </c:pt>
                <c:pt idx="1">
                  <c:v>M Sharma</c:v>
                </c:pt>
                <c:pt idx="2">
                  <c:v>R Shroff</c:v>
                </c:pt>
                <c:pt idx="3">
                  <c:v>K Parchani</c:v>
                </c:pt>
                <c:pt idx="4">
                  <c:v>C Chhabra</c:v>
                </c:pt>
                <c:pt idx="5">
                  <c:v>S Nandrajog</c:v>
                </c:pt>
                <c:pt idx="6">
                  <c:v>J Kaur</c:v>
                </c:pt>
                <c:pt idx="7">
                  <c:v>Y Joshi</c:v>
                </c:pt>
                <c:pt idx="8">
                  <c:v>A Sharma</c:v>
                </c:pt>
                <c:pt idx="9">
                  <c:v>A Sabharwal</c:v>
                </c:pt>
                <c:pt idx="10">
                  <c:v>B Mittal</c:v>
                </c:pt>
                <c:pt idx="11">
                  <c:v>U Yadav</c:v>
                </c:pt>
                <c:pt idx="12">
                  <c:v>S Kudesia</c:v>
                </c:pt>
              </c:strCache>
            </c:strRef>
          </c:cat>
          <c:val>
            <c:numRef>
              <c:f>Sheet1!$C$2:$C$14</c:f>
              <c:numCache>
                <c:formatCode>General</c:formatCode>
                <c:ptCount val="13"/>
                <c:pt idx="0">
                  <c:v>2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  <c:pt idx="4">
                  <c:v>5</c:v>
                </c:pt>
                <c:pt idx="5">
                  <c:v>8</c:v>
                </c:pt>
                <c:pt idx="6">
                  <c:v>3</c:v>
                </c:pt>
                <c:pt idx="7">
                  <c:v>4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9</c:v>
                </c:pt>
                <c:pt idx="1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945506464"/>
        <c:axId val="-945517344"/>
      </c:barChart>
      <c:catAx>
        <c:axId val="-9455064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rgbClr val="00B050"/>
                    </a:solidFill>
                  </a:defRPr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Student</a:t>
                </a:r>
                <a:r>
                  <a:rPr lang="en-US" sz="2000" baseline="0" dirty="0" smtClean="0">
                    <a:solidFill>
                      <a:srgbClr val="00B050"/>
                    </a:solidFill>
                  </a:rPr>
                  <a:t> Name</a:t>
                </a:r>
                <a:endParaRPr lang="en-US" sz="2000" dirty="0">
                  <a:solidFill>
                    <a:srgbClr val="00B05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910973575336981"/>
              <c:y val="0.93825441583315594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txPr>
          <a:bodyPr rot="-5400000" vert="horz"/>
          <a:lstStyle/>
          <a:p>
            <a:pPr>
              <a:defRPr sz="1600" b="1"/>
            </a:pPr>
            <a:endParaRPr lang="en-US"/>
          </a:p>
        </c:txPr>
        <c:crossAx val="-945517344"/>
        <c:crosses val="autoZero"/>
        <c:auto val="1"/>
        <c:lblAlgn val="ctr"/>
        <c:lblOffset val="100"/>
        <c:noMultiLvlLbl val="0"/>
      </c:catAx>
      <c:valAx>
        <c:axId val="-945517344"/>
        <c:scaling>
          <c:orientation val="minMax"/>
          <c:max val="1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2000">
                    <a:solidFill>
                      <a:srgbClr val="00B050"/>
                    </a:solidFill>
                  </a:defRPr>
                </a:pPr>
                <a:r>
                  <a:rPr lang="en-US" sz="2000" dirty="0" smtClean="0">
                    <a:solidFill>
                      <a:srgbClr val="00B050"/>
                    </a:solidFill>
                  </a:rPr>
                  <a:t>Restaurant Ratings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-945506464"/>
        <c:crossesAt val="1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Frequency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Sheet1!$H$5</c:f>
              <c:strCache>
                <c:ptCount val="1"/>
                <c:pt idx="0">
                  <c:v>Students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Sheet1!$G$6:$G$9</c:f>
              <c:strCache>
                <c:ptCount val="4"/>
                <c:pt idx="0">
                  <c:v>Less than 250 miles</c:v>
                </c:pt>
                <c:pt idx="1">
                  <c:v>250 to 500 miles</c:v>
                </c:pt>
                <c:pt idx="2">
                  <c:v>500 to 1000 miles</c:v>
                </c:pt>
                <c:pt idx="3">
                  <c:v>More than 1000 miles</c:v>
                </c:pt>
              </c:strCache>
            </c:strRef>
          </c:cat>
          <c:val>
            <c:numRef>
              <c:f>Sheet1!$H$6:$H$9</c:f>
              <c:numCache>
                <c:formatCode>General</c:formatCode>
                <c:ptCount val="4"/>
                <c:pt idx="0">
                  <c:v>4450</c:v>
                </c:pt>
                <c:pt idx="1">
                  <c:v>3942</c:v>
                </c:pt>
                <c:pt idx="2">
                  <c:v>2416</c:v>
                </c:pt>
                <c:pt idx="3">
                  <c:v>1907</c:v>
                </c:pt>
              </c:numCache>
            </c:numRef>
          </c:val>
        </c:ser>
        <c:ser>
          <c:idx val="1"/>
          <c:order val="1"/>
          <c:tx>
            <c:strRef>
              <c:f>Sheet1!$I$5</c:f>
              <c:strCache>
                <c:ptCount val="1"/>
                <c:pt idx="0">
                  <c:v>Parents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Sheet1!$G$6:$G$9</c:f>
              <c:strCache>
                <c:ptCount val="4"/>
                <c:pt idx="0">
                  <c:v>Less than 250 miles</c:v>
                </c:pt>
                <c:pt idx="1">
                  <c:v>250 to 500 miles</c:v>
                </c:pt>
                <c:pt idx="2">
                  <c:v>500 to 1000 miles</c:v>
                </c:pt>
                <c:pt idx="3">
                  <c:v>More than 1000 miles</c:v>
                </c:pt>
              </c:strCache>
            </c:strRef>
          </c:cat>
          <c:val>
            <c:numRef>
              <c:f>Sheet1!$I$6:$I$9</c:f>
              <c:numCache>
                <c:formatCode>General</c:formatCode>
                <c:ptCount val="4"/>
                <c:pt idx="0">
                  <c:v>1594</c:v>
                </c:pt>
                <c:pt idx="1">
                  <c:v>902</c:v>
                </c:pt>
                <c:pt idx="2">
                  <c:v>331</c:v>
                </c:pt>
                <c:pt idx="3">
                  <c:v>180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945505376"/>
        <c:axId val="-945515712"/>
      </c:barChart>
      <c:catAx>
        <c:axId val="-94550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515712"/>
        <c:crosses val="autoZero"/>
        <c:auto val="1"/>
        <c:lblAlgn val="ctr"/>
        <c:lblOffset val="100"/>
        <c:noMultiLvlLbl val="0"/>
      </c:catAx>
      <c:valAx>
        <c:axId val="-9455157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50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8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/>
              <a:t>Relative Frequency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Sheet1!$N$5</c:f>
              <c:strCache>
                <c:ptCount val="1"/>
                <c:pt idx="0">
                  <c:v>Students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Sheet1!$M$6:$M$9</c:f>
              <c:strCache>
                <c:ptCount val="4"/>
                <c:pt idx="0">
                  <c:v>Less than 250 miles</c:v>
                </c:pt>
                <c:pt idx="1">
                  <c:v>250 to 500 miles</c:v>
                </c:pt>
                <c:pt idx="2">
                  <c:v>500 to 1000 miles</c:v>
                </c:pt>
                <c:pt idx="3">
                  <c:v>More than 1000 miles</c:v>
                </c:pt>
              </c:strCache>
            </c:strRef>
          </c:cat>
          <c:val>
            <c:numRef>
              <c:f>Sheet1!$N$6:$N$9</c:f>
              <c:numCache>
                <c:formatCode>General</c:formatCode>
                <c:ptCount val="4"/>
                <c:pt idx="0">
                  <c:v>0.35</c:v>
                </c:pt>
                <c:pt idx="1">
                  <c:v>0.31</c:v>
                </c:pt>
                <c:pt idx="2">
                  <c:v>0.19</c:v>
                </c:pt>
                <c:pt idx="3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Sheet1!$O$5</c:f>
              <c:strCache>
                <c:ptCount val="1"/>
                <c:pt idx="0">
                  <c:v>Parents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Sheet1!$M$6:$M$9</c:f>
              <c:strCache>
                <c:ptCount val="4"/>
                <c:pt idx="0">
                  <c:v>Less than 250 miles</c:v>
                </c:pt>
                <c:pt idx="1">
                  <c:v>250 to 500 miles</c:v>
                </c:pt>
                <c:pt idx="2">
                  <c:v>500 to 1000 miles</c:v>
                </c:pt>
                <c:pt idx="3">
                  <c:v>More than 1000 miles</c:v>
                </c:pt>
              </c:strCache>
            </c:strRef>
          </c:cat>
          <c:val>
            <c:numRef>
              <c:f>Sheet1!$O$6:$O$9</c:f>
              <c:numCache>
                <c:formatCode>General</c:formatCode>
                <c:ptCount val="4"/>
                <c:pt idx="0">
                  <c:v>0.53</c:v>
                </c:pt>
                <c:pt idx="1">
                  <c:v>0.3</c:v>
                </c:pt>
                <c:pt idx="2">
                  <c:v>0.11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945513536"/>
        <c:axId val="-945512992"/>
      </c:barChart>
      <c:catAx>
        <c:axId val="-94551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512992"/>
        <c:crosses val="autoZero"/>
        <c:auto val="1"/>
        <c:lblAlgn val="ctr"/>
        <c:lblOffset val="100"/>
        <c:noMultiLvlLbl val="0"/>
      </c:catAx>
      <c:valAx>
        <c:axId val="-945512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513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Cannot imagine living without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Sheet1!$B$9:$D$9</c:f>
              <c:strCache>
                <c:ptCount val="3"/>
                <c:pt idx="0">
                  <c:v>Personal Computer </c:v>
                </c:pt>
                <c:pt idx="1">
                  <c:v>Cell Phone</c:v>
                </c:pt>
                <c:pt idx="2">
                  <c:v>DVD Player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0.46</c:v>
                </c:pt>
                <c:pt idx="1">
                  <c:v>0.41</c:v>
                </c:pt>
                <c:pt idx="2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Would miss but could do without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Sheet1!$B$9:$D$9</c:f>
              <c:strCache>
                <c:ptCount val="3"/>
                <c:pt idx="0">
                  <c:v>Personal Computer </c:v>
                </c:pt>
                <c:pt idx="1">
                  <c:v>Cell Phone</c:v>
                </c:pt>
                <c:pt idx="2">
                  <c:v>DVD Player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0.28000000000000003</c:v>
                </c:pt>
                <c:pt idx="1">
                  <c:v>0.25</c:v>
                </c:pt>
                <c:pt idx="2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Could definitely live without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cat>
            <c:strRef>
              <c:f>Sheet1!$B$9:$D$9</c:f>
              <c:strCache>
                <c:ptCount val="3"/>
                <c:pt idx="0">
                  <c:v>Personal Computer </c:v>
                </c:pt>
                <c:pt idx="1">
                  <c:v>Cell Phone</c:v>
                </c:pt>
                <c:pt idx="2">
                  <c:v>DVD Player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0.26</c:v>
                </c:pt>
                <c:pt idx="1">
                  <c:v>0.34</c:v>
                </c:pt>
                <c:pt idx="2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-945511904"/>
        <c:axId val="-1140163904"/>
      </c:barChart>
      <c:catAx>
        <c:axId val="-94551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140163904"/>
        <c:crosses val="autoZero"/>
        <c:auto val="1"/>
        <c:lblAlgn val="ctr"/>
        <c:lblOffset val="100"/>
        <c:noMultiLvlLbl val="0"/>
      </c:catAx>
      <c:valAx>
        <c:axId val="-1140163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945511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Cannot imagine living without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Sheet1!$B$9:$D$9</c:f>
              <c:strCache>
                <c:ptCount val="3"/>
                <c:pt idx="0">
                  <c:v>Personal Computer </c:v>
                </c:pt>
                <c:pt idx="1">
                  <c:v>Cell Phone</c:v>
                </c:pt>
                <c:pt idx="2">
                  <c:v>DVD Player</c:v>
                </c:pt>
              </c:strCache>
            </c:strRef>
          </c:cat>
          <c:val>
            <c:numRef>
              <c:f>Sheet1!$B$10:$D$10</c:f>
              <c:numCache>
                <c:formatCode>General</c:formatCode>
                <c:ptCount val="3"/>
                <c:pt idx="0">
                  <c:v>0.46</c:v>
                </c:pt>
                <c:pt idx="1">
                  <c:v>0.41</c:v>
                </c:pt>
                <c:pt idx="2">
                  <c:v>0.19</c:v>
                </c:pt>
              </c:numCache>
            </c:numRef>
          </c:val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Would miss but could do without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Sheet1!$B$9:$D$9</c:f>
              <c:strCache>
                <c:ptCount val="3"/>
                <c:pt idx="0">
                  <c:v>Personal Computer </c:v>
                </c:pt>
                <c:pt idx="1">
                  <c:v>Cell Phone</c:v>
                </c:pt>
                <c:pt idx="2">
                  <c:v>DVD Player</c:v>
                </c:pt>
              </c:strCache>
            </c:strRef>
          </c:cat>
          <c:val>
            <c:numRef>
              <c:f>Sheet1!$B$11:$D$11</c:f>
              <c:numCache>
                <c:formatCode>General</c:formatCode>
                <c:ptCount val="3"/>
                <c:pt idx="0">
                  <c:v>0.28000000000000003</c:v>
                </c:pt>
                <c:pt idx="1">
                  <c:v>0.25</c:v>
                </c:pt>
                <c:pt idx="2">
                  <c:v>0.35</c:v>
                </c:pt>
              </c:numCache>
            </c:numRef>
          </c:val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Could definitely live without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Sheet1!$B$9:$D$9</c:f>
              <c:strCache>
                <c:ptCount val="3"/>
                <c:pt idx="0">
                  <c:v>Personal Computer </c:v>
                </c:pt>
                <c:pt idx="1">
                  <c:v>Cell Phone</c:v>
                </c:pt>
                <c:pt idx="2">
                  <c:v>DVD Player</c:v>
                </c:pt>
              </c:strCache>
            </c:strRef>
          </c:cat>
          <c:val>
            <c:numRef>
              <c:f>Sheet1!$B$12:$D$12</c:f>
              <c:numCache>
                <c:formatCode>General</c:formatCode>
                <c:ptCount val="3"/>
                <c:pt idx="0">
                  <c:v>0.26</c:v>
                </c:pt>
                <c:pt idx="1">
                  <c:v>0.34</c:v>
                </c:pt>
                <c:pt idx="2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882223424"/>
        <c:axId val="-882217984"/>
      </c:barChart>
      <c:catAx>
        <c:axId val="-88222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2217984"/>
        <c:crosses val="autoZero"/>
        <c:auto val="1"/>
        <c:lblAlgn val="ctr"/>
        <c:lblOffset val="100"/>
        <c:noMultiLvlLbl val="0"/>
      </c:catAx>
      <c:valAx>
        <c:axId val="-88221798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22234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8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553149606299214E-2"/>
          <c:y val="0.16345597254282876"/>
          <c:w val="0.88389129483814521"/>
          <c:h val="0.63555550478857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Sheet2!$C$1</c:f>
              <c:strCache>
                <c:ptCount val="1"/>
                <c:pt idx="0">
                  <c:v>Relative Frequency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Sheet2!$A$2:$A$7</c:f>
              <c:strCache>
                <c:ptCount val="6"/>
                <c:pt idx="0">
                  <c:v>40 - 49</c:v>
                </c:pt>
                <c:pt idx="1">
                  <c:v>50 - 59</c:v>
                </c:pt>
                <c:pt idx="2">
                  <c:v>60 - 69</c:v>
                </c:pt>
                <c:pt idx="3">
                  <c:v>70 - 79</c:v>
                </c:pt>
                <c:pt idx="4">
                  <c:v>80 - 89</c:v>
                </c:pt>
                <c:pt idx="5">
                  <c:v>90 - 100</c:v>
                </c:pt>
              </c:strCache>
            </c:strRef>
          </c:cat>
          <c:val>
            <c:numRef>
              <c:f>Sheet2!$C$2:$C$7</c:f>
              <c:numCache>
                <c:formatCode>General</c:formatCode>
                <c:ptCount val="6"/>
                <c:pt idx="0">
                  <c:v>0.02</c:v>
                </c:pt>
                <c:pt idx="1">
                  <c:v>0.14000000000000001</c:v>
                </c:pt>
                <c:pt idx="2">
                  <c:v>0.08</c:v>
                </c:pt>
                <c:pt idx="3">
                  <c:v>0.3</c:v>
                </c:pt>
                <c:pt idx="4">
                  <c:v>0.34</c:v>
                </c:pt>
                <c:pt idx="5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-882222880"/>
        <c:axId val="-882219072"/>
      </c:barChart>
      <c:catAx>
        <c:axId val="-88222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2219072"/>
        <c:crosses val="autoZero"/>
        <c:auto val="1"/>
        <c:lblAlgn val="ctr"/>
        <c:lblOffset val="100"/>
        <c:noMultiLvlLbl val="0"/>
      </c:catAx>
      <c:valAx>
        <c:axId val="-882219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8822228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49BA62-D791-440D-A336-FCC60680E7B6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</dgm:pt>
    <dgm:pt modelId="{C71D741A-6A7B-41FD-97EE-A2D972CD204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Data Collection</a:t>
          </a:r>
          <a:endParaRPr lang="en-US" b="1" dirty="0">
            <a:solidFill>
              <a:schemeClr val="tx1"/>
            </a:solidFill>
          </a:endParaRPr>
        </a:p>
      </dgm:t>
    </dgm:pt>
    <dgm:pt modelId="{CDDDC1D5-C2B2-4AD9-9492-8DDB27966C31}" type="parTrans" cxnId="{FE41DBDA-8792-4951-9E88-476C929A62D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67FB05E-A7D2-4157-B401-F374E47D3BD0}" type="sibTrans" cxnId="{FE41DBDA-8792-4951-9E88-476C929A62D7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C5A1327-0ADA-40B6-B6B6-59E1B4D5D7D1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Data Overview</a:t>
          </a:r>
          <a:endParaRPr lang="en-US" b="1" dirty="0">
            <a:solidFill>
              <a:schemeClr val="tx1"/>
            </a:solidFill>
          </a:endParaRPr>
        </a:p>
      </dgm:t>
    </dgm:pt>
    <dgm:pt modelId="{2CB8A582-3E4A-4835-BE74-A63F02E7CB62}" type="parTrans" cxnId="{11EFCE3F-077A-435B-8CB2-E1D8EAD7FE0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A0E7692-2175-4BF7-A964-113CEA959B9A}" type="sibTrans" cxnId="{11EFCE3F-077A-435B-8CB2-E1D8EAD7FE0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8667791-D7EC-45B1-A063-AB6D8103AEA8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Probabilities of Outcomes</a:t>
          </a:r>
          <a:endParaRPr lang="en-US" b="1" dirty="0">
            <a:solidFill>
              <a:schemeClr val="tx1"/>
            </a:solidFill>
          </a:endParaRPr>
        </a:p>
      </dgm:t>
    </dgm:pt>
    <dgm:pt modelId="{B188C547-9BC8-4125-993C-E168845E488E}" type="parTrans" cxnId="{24BB7538-2C80-4046-BD8A-1C1C83960DB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B21F2FE-177C-455F-B3DA-140AD9AF0BAE}" type="sibTrans" cxnId="{24BB7538-2C80-4046-BD8A-1C1C83960DBE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AE8602D-6FF4-441E-96CD-4050E8474B5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Distribution</a:t>
          </a:r>
          <a:endParaRPr lang="en-US" b="1" dirty="0">
            <a:solidFill>
              <a:schemeClr val="tx1"/>
            </a:solidFill>
          </a:endParaRPr>
        </a:p>
      </dgm:t>
    </dgm:pt>
    <dgm:pt modelId="{547DE96E-E82C-4E58-A2A7-4E63E3C37FC9}" type="parTrans" cxnId="{E79E2A7D-3220-495D-9F1C-4BB69590C56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15D1617-38C2-46D5-BE1C-7902B0099133}" type="sibTrans" cxnId="{E79E2A7D-3220-495D-9F1C-4BB69590C56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1289BE4-B3DB-4E1B-978B-59C7DBF00DFC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Drawing Conclusions</a:t>
          </a:r>
          <a:endParaRPr lang="en-US" b="1" dirty="0">
            <a:solidFill>
              <a:schemeClr val="tx1"/>
            </a:solidFill>
          </a:endParaRPr>
        </a:p>
      </dgm:t>
    </dgm:pt>
    <dgm:pt modelId="{92AF8A3B-0962-4072-A013-05940F0CAAD1}" type="parTrans" cxnId="{54B52F10-B53A-4405-9EBE-3D855493FE7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A425557-8E58-43AD-9228-155A9E67C242}" type="sibTrans" cxnId="{54B52F10-B53A-4405-9EBE-3D855493FE7B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D417582-97D8-4DBA-BFC8-D0362C43F76A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Relationship between Variables</a:t>
          </a:r>
          <a:endParaRPr lang="en-US" b="1" dirty="0">
            <a:solidFill>
              <a:schemeClr val="tx1"/>
            </a:solidFill>
          </a:endParaRPr>
        </a:p>
      </dgm:t>
    </dgm:pt>
    <dgm:pt modelId="{04DDBE16-6999-4E1A-AB85-4A675F8A7951}" type="parTrans" cxnId="{4499BBD7-5C07-46A4-B298-A295315E843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9053CA6-52C7-4EA4-BADA-D40B60E334BF}" type="sibTrans" cxnId="{4499BBD7-5C07-46A4-B298-A295315E8430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2BB7201-DE06-4E48-A8DC-550CEC60893B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Correlations and Causality</a:t>
          </a:r>
          <a:endParaRPr lang="en-US" b="1" dirty="0">
            <a:solidFill>
              <a:schemeClr val="tx1"/>
            </a:solidFill>
          </a:endParaRPr>
        </a:p>
      </dgm:t>
    </dgm:pt>
    <dgm:pt modelId="{7BBBC440-52EE-4928-B2B4-63EECD2B8256}" type="parTrans" cxnId="{0A5E5D7E-2917-4E27-8B8C-DB7985E1C5D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6BD3570-EA59-4A41-9C72-B8D3702F9A84}" type="sibTrans" cxnId="{0A5E5D7E-2917-4E27-8B8C-DB7985E1C5D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6C0A847-39D0-4F6C-8048-F78C5E8FE277}" type="pres">
      <dgm:prSet presAssocID="{8749BA62-D791-440D-A336-FCC60680E7B6}" presName="Name0" presStyleCnt="0">
        <dgm:presLayoutVars>
          <dgm:dir/>
          <dgm:resizeHandles val="exact"/>
        </dgm:presLayoutVars>
      </dgm:prSet>
      <dgm:spPr/>
    </dgm:pt>
    <dgm:pt modelId="{6A6C7839-7B2D-4A30-BF29-4E066AD3E271}" type="pres">
      <dgm:prSet presAssocID="{C71D741A-6A7B-41FD-97EE-A2D972CD204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4945A4-BBA1-42B1-B140-BD3683FF9BF6}" type="pres">
      <dgm:prSet presAssocID="{367FB05E-A7D2-4157-B401-F374E47D3BD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A2D6506E-6D72-4042-98B3-78231C9E0A6D}" type="pres">
      <dgm:prSet presAssocID="{367FB05E-A7D2-4157-B401-F374E47D3BD0}" presName="connectorText" presStyleLbl="sibTrans1D1" presStyleIdx="0" presStyleCnt="6"/>
      <dgm:spPr/>
      <dgm:t>
        <a:bodyPr/>
        <a:lstStyle/>
        <a:p>
          <a:endParaRPr lang="en-US"/>
        </a:p>
      </dgm:t>
    </dgm:pt>
    <dgm:pt modelId="{ADCBE16B-3A33-4BC0-81DE-0024ADEE3182}" type="pres">
      <dgm:prSet presAssocID="{6C5A1327-0ADA-40B6-B6B6-59E1B4D5D7D1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3A577C-FF42-4CDA-B8FF-9EE34634A391}" type="pres">
      <dgm:prSet presAssocID="{EA0E7692-2175-4BF7-A964-113CEA959B9A}" presName="sibTrans" presStyleLbl="sibTrans1D1" presStyleIdx="1" presStyleCnt="6"/>
      <dgm:spPr/>
      <dgm:t>
        <a:bodyPr/>
        <a:lstStyle/>
        <a:p>
          <a:endParaRPr lang="en-US"/>
        </a:p>
      </dgm:t>
    </dgm:pt>
    <dgm:pt modelId="{C11E2218-F5B6-4746-B2E5-DFCA71B3A9B3}" type="pres">
      <dgm:prSet presAssocID="{EA0E7692-2175-4BF7-A964-113CEA959B9A}" presName="connectorText" presStyleLbl="sibTrans1D1" presStyleIdx="1" presStyleCnt="6"/>
      <dgm:spPr/>
      <dgm:t>
        <a:bodyPr/>
        <a:lstStyle/>
        <a:p>
          <a:endParaRPr lang="en-US"/>
        </a:p>
      </dgm:t>
    </dgm:pt>
    <dgm:pt modelId="{B3D6C97D-2185-4524-A5DE-1208BEF5A359}" type="pres">
      <dgm:prSet presAssocID="{68667791-D7EC-45B1-A063-AB6D8103AEA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3AA152-C0A3-4F90-ABC2-3D6D5F39C78E}" type="pres">
      <dgm:prSet presAssocID="{3B21F2FE-177C-455F-B3DA-140AD9AF0BAE}" presName="sibTrans" presStyleLbl="sibTrans1D1" presStyleIdx="2" presStyleCnt="6"/>
      <dgm:spPr/>
      <dgm:t>
        <a:bodyPr/>
        <a:lstStyle/>
        <a:p>
          <a:endParaRPr lang="en-US"/>
        </a:p>
      </dgm:t>
    </dgm:pt>
    <dgm:pt modelId="{A417A65B-278B-4148-AF8C-FB8F8D0CCFB0}" type="pres">
      <dgm:prSet presAssocID="{3B21F2FE-177C-455F-B3DA-140AD9AF0BAE}" presName="connectorText" presStyleLbl="sibTrans1D1" presStyleIdx="2" presStyleCnt="6"/>
      <dgm:spPr/>
      <dgm:t>
        <a:bodyPr/>
        <a:lstStyle/>
        <a:p>
          <a:endParaRPr lang="en-US"/>
        </a:p>
      </dgm:t>
    </dgm:pt>
    <dgm:pt modelId="{56DF4535-2DEF-4E95-836C-4617CF2C61E6}" type="pres">
      <dgm:prSet presAssocID="{9AE8602D-6FF4-441E-96CD-4050E8474B5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7B93F-6F1C-4AFC-8382-199CCCF0098B}" type="pres">
      <dgm:prSet presAssocID="{F15D1617-38C2-46D5-BE1C-7902B0099133}" presName="sibTrans" presStyleLbl="sibTrans1D1" presStyleIdx="3" presStyleCnt="6"/>
      <dgm:spPr/>
      <dgm:t>
        <a:bodyPr/>
        <a:lstStyle/>
        <a:p>
          <a:endParaRPr lang="en-US"/>
        </a:p>
      </dgm:t>
    </dgm:pt>
    <dgm:pt modelId="{15B57526-4BFF-424E-8862-DC47E4315783}" type="pres">
      <dgm:prSet presAssocID="{F15D1617-38C2-46D5-BE1C-7902B0099133}" presName="connectorText" presStyleLbl="sibTrans1D1" presStyleIdx="3" presStyleCnt="6"/>
      <dgm:spPr/>
      <dgm:t>
        <a:bodyPr/>
        <a:lstStyle/>
        <a:p>
          <a:endParaRPr lang="en-US"/>
        </a:p>
      </dgm:t>
    </dgm:pt>
    <dgm:pt modelId="{33DAAA40-18E9-404F-9212-909AE5EF6835}" type="pres">
      <dgm:prSet presAssocID="{A1289BE4-B3DB-4E1B-978B-59C7DBF00DF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46A3C7-26B0-4223-9A7D-D297D70E28B7}" type="pres">
      <dgm:prSet presAssocID="{AA425557-8E58-43AD-9228-155A9E67C242}" presName="sibTrans" presStyleLbl="sibTrans1D1" presStyleIdx="4" presStyleCnt="6"/>
      <dgm:spPr/>
      <dgm:t>
        <a:bodyPr/>
        <a:lstStyle/>
        <a:p>
          <a:endParaRPr lang="en-US"/>
        </a:p>
      </dgm:t>
    </dgm:pt>
    <dgm:pt modelId="{142A3A41-7BDB-442F-8F02-2B2806CCB045}" type="pres">
      <dgm:prSet presAssocID="{AA425557-8E58-43AD-9228-155A9E67C242}" presName="connectorText" presStyleLbl="sibTrans1D1" presStyleIdx="4" presStyleCnt="6"/>
      <dgm:spPr/>
      <dgm:t>
        <a:bodyPr/>
        <a:lstStyle/>
        <a:p>
          <a:endParaRPr lang="en-US"/>
        </a:p>
      </dgm:t>
    </dgm:pt>
    <dgm:pt modelId="{3A5F6F96-11DA-4EB4-8551-106DFA5F5C67}" type="pres">
      <dgm:prSet presAssocID="{4D417582-97D8-4DBA-BFC8-D0362C43F76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A1BD2F-01C5-44C4-8F99-5E47989FC139}" type="pres">
      <dgm:prSet presAssocID="{39053CA6-52C7-4EA4-BADA-D40B60E334BF}" presName="sibTrans" presStyleLbl="sibTrans1D1" presStyleIdx="5" presStyleCnt="6"/>
      <dgm:spPr/>
      <dgm:t>
        <a:bodyPr/>
        <a:lstStyle/>
        <a:p>
          <a:endParaRPr lang="en-US"/>
        </a:p>
      </dgm:t>
    </dgm:pt>
    <dgm:pt modelId="{709BBBEE-74D5-4F56-A93E-036B69F245DD}" type="pres">
      <dgm:prSet presAssocID="{39053CA6-52C7-4EA4-BADA-D40B60E334BF}" presName="connectorText" presStyleLbl="sibTrans1D1" presStyleIdx="5" presStyleCnt="6"/>
      <dgm:spPr/>
      <dgm:t>
        <a:bodyPr/>
        <a:lstStyle/>
        <a:p>
          <a:endParaRPr lang="en-US"/>
        </a:p>
      </dgm:t>
    </dgm:pt>
    <dgm:pt modelId="{BC2A9B68-20E6-4085-AFA3-72057FBABADB}" type="pres">
      <dgm:prSet presAssocID="{42BB7201-DE06-4E48-A8DC-550CEC60893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09D15E-A267-46C1-ADD9-97B92814A233}" type="presOf" srcId="{EA0E7692-2175-4BF7-A964-113CEA959B9A}" destId="{103A577C-FF42-4CDA-B8FF-9EE34634A391}" srcOrd="0" destOrd="0" presId="urn:microsoft.com/office/officeart/2005/8/layout/bProcess3"/>
    <dgm:cxn modelId="{0A9DF721-2EE6-474C-A357-C8B4EBF400D8}" type="presOf" srcId="{39053CA6-52C7-4EA4-BADA-D40B60E334BF}" destId="{B2A1BD2F-01C5-44C4-8F99-5E47989FC139}" srcOrd="0" destOrd="0" presId="urn:microsoft.com/office/officeart/2005/8/layout/bProcess3"/>
    <dgm:cxn modelId="{A34BE4AC-45EA-4F3B-B61C-931A153B7A5A}" type="presOf" srcId="{3B21F2FE-177C-455F-B3DA-140AD9AF0BAE}" destId="{7D3AA152-C0A3-4F90-ABC2-3D6D5F39C78E}" srcOrd="0" destOrd="0" presId="urn:microsoft.com/office/officeart/2005/8/layout/bProcess3"/>
    <dgm:cxn modelId="{618E6CD6-0957-4AE2-BF8F-09665FEF2A93}" type="presOf" srcId="{A1289BE4-B3DB-4E1B-978B-59C7DBF00DFC}" destId="{33DAAA40-18E9-404F-9212-909AE5EF6835}" srcOrd="0" destOrd="0" presId="urn:microsoft.com/office/officeart/2005/8/layout/bProcess3"/>
    <dgm:cxn modelId="{A1B6CD77-107D-43B5-8F60-2EE99D0E2C19}" type="presOf" srcId="{6C5A1327-0ADA-40B6-B6B6-59E1B4D5D7D1}" destId="{ADCBE16B-3A33-4BC0-81DE-0024ADEE3182}" srcOrd="0" destOrd="0" presId="urn:microsoft.com/office/officeart/2005/8/layout/bProcess3"/>
    <dgm:cxn modelId="{A8DCAC00-EA92-468B-95FB-D340C30AAB2C}" type="presOf" srcId="{8749BA62-D791-440D-A336-FCC60680E7B6}" destId="{96C0A847-39D0-4F6C-8048-F78C5E8FE277}" srcOrd="0" destOrd="0" presId="urn:microsoft.com/office/officeart/2005/8/layout/bProcess3"/>
    <dgm:cxn modelId="{4B3D1ACB-222B-4FDB-BE9C-251AB912CCC2}" type="presOf" srcId="{9AE8602D-6FF4-441E-96CD-4050E8474B5F}" destId="{56DF4535-2DEF-4E95-836C-4617CF2C61E6}" srcOrd="0" destOrd="0" presId="urn:microsoft.com/office/officeart/2005/8/layout/bProcess3"/>
    <dgm:cxn modelId="{3D88D958-4CB7-4503-9AC7-C248880D8F79}" type="presOf" srcId="{4D417582-97D8-4DBA-BFC8-D0362C43F76A}" destId="{3A5F6F96-11DA-4EB4-8551-106DFA5F5C67}" srcOrd="0" destOrd="0" presId="urn:microsoft.com/office/officeart/2005/8/layout/bProcess3"/>
    <dgm:cxn modelId="{8BD5F6FB-7AF6-49AA-B70F-7CA2E17C4F82}" type="presOf" srcId="{C71D741A-6A7B-41FD-97EE-A2D972CD204F}" destId="{6A6C7839-7B2D-4A30-BF29-4E066AD3E271}" srcOrd="0" destOrd="0" presId="urn:microsoft.com/office/officeart/2005/8/layout/bProcess3"/>
    <dgm:cxn modelId="{B05BE40A-99CA-4E58-BCDC-A8E89943712C}" type="presOf" srcId="{42BB7201-DE06-4E48-A8DC-550CEC60893B}" destId="{BC2A9B68-20E6-4085-AFA3-72057FBABADB}" srcOrd="0" destOrd="0" presId="urn:microsoft.com/office/officeart/2005/8/layout/bProcess3"/>
    <dgm:cxn modelId="{54B52F10-B53A-4405-9EBE-3D855493FE7B}" srcId="{8749BA62-D791-440D-A336-FCC60680E7B6}" destId="{A1289BE4-B3DB-4E1B-978B-59C7DBF00DFC}" srcOrd="4" destOrd="0" parTransId="{92AF8A3B-0962-4072-A013-05940F0CAAD1}" sibTransId="{AA425557-8E58-43AD-9228-155A9E67C242}"/>
    <dgm:cxn modelId="{A557A41D-1FE5-45C4-9A94-1DE2DE85E21A}" type="presOf" srcId="{68667791-D7EC-45B1-A063-AB6D8103AEA8}" destId="{B3D6C97D-2185-4524-A5DE-1208BEF5A359}" srcOrd="0" destOrd="0" presId="urn:microsoft.com/office/officeart/2005/8/layout/bProcess3"/>
    <dgm:cxn modelId="{0A5E5D7E-2917-4E27-8B8C-DB7985E1C5D4}" srcId="{8749BA62-D791-440D-A336-FCC60680E7B6}" destId="{42BB7201-DE06-4E48-A8DC-550CEC60893B}" srcOrd="6" destOrd="0" parTransId="{7BBBC440-52EE-4928-B2B4-63EECD2B8256}" sibTransId="{66BD3570-EA59-4A41-9C72-B8D3702F9A84}"/>
    <dgm:cxn modelId="{24BB7538-2C80-4046-BD8A-1C1C83960DBE}" srcId="{8749BA62-D791-440D-A336-FCC60680E7B6}" destId="{68667791-D7EC-45B1-A063-AB6D8103AEA8}" srcOrd="2" destOrd="0" parTransId="{B188C547-9BC8-4125-993C-E168845E488E}" sibTransId="{3B21F2FE-177C-455F-B3DA-140AD9AF0BAE}"/>
    <dgm:cxn modelId="{72B15F1F-E35C-4DB7-A72F-11EAD892F7B8}" type="presOf" srcId="{3B21F2FE-177C-455F-B3DA-140AD9AF0BAE}" destId="{A417A65B-278B-4148-AF8C-FB8F8D0CCFB0}" srcOrd="1" destOrd="0" presId="urn:microsoft.com/office/officeart/2005/8/layout/bProcess3"/>
    <dgm:cxn modelId="{D1B75CCD-9C1A-41C7-9D76-2C2001F82869}" type="presOf" srcId="{39053CA6-52C7-4EA4-BADA-D40B60E334BF}" destId="{709BBBEE-74D5-4F56-A93E-036B69F245DD}" srcOrd="1" destOrd="0" presId="urn:microsoft.com/office/officeart/2005/8/layout/bProcess3"/>
    <dgm:cxn modelId="{3569E40E-5C58-4B3E-8959-69E415EB023B}" type="presOf" srcId="{EA0E7692-2175-4BF7-A964-113CEA959B9A}" destId="{C11E2218-F5B6-4746-B2E5-DFCA71B3A9B3}" srcOrd="1" destOrd="0" presId="urn:microsoft.com/office/officeart/2005/8/layout/bProcess3"/>
    <dgm:cxn modelId="{E79E2A7D-3220-495D-9F1C-4BB69590C564}" srcId="{8749BA62-D791-440D-A336-FCC60680E7B6}" destId="{9AE8602D-6FF4-441E-96CD-4050E8474B5F}" srcOrd="3" destOrd="0" parTransId="{547DE96E-E82C-4E58-A2A7-4E63E3C37FC9}" sibTransId="{F15D1617-38C2-46D5-BE1C-7902B0099133}"/>
    <dgm:cxn modelId="{FE41DBDA-8792-4951-9E88-476C929A62D7}" srcId="{8749BA62-D791-440D-A336-FCC60680E7B6}" destId="{C71D741A-6A7B-41FD-97EE-A2D972CD204F}" srcOrd="0" destOrd="0" parTransId="{CDDDC1D5-C2B2-4AD9-9492-8DDB27966C31}" sibTransId="{367FB05E-A7D2-4157-B401-F374E47D3BD0}"/>
    <dgm:cxn modelId="{47C1DFE4-E0A4-4DE1-B265-AC65014194E9}" type="presOf" srcId="{F15D1617-38C2-46D5-BE1C-7902B0099133}" destId="{F507B93F-6F1C-4AFC-8382-199CCCF0098B}" srcOrd="0" destOrd="0" presId="urn:microsoft.com/office/officeart/2005/8/layout/bProcess3"/>
    <dgm:cxn modelId="{83A18842-ECBB-4F20-B1A5-E3D44614F080}" type="presOf" srcId="{AA425557-8E58-43AD-9228-155A9E67C242}" destId="{D146A3C7-26B0-4223-9A7D-D297D70E28B7}" srcOrd="0" destOrd="0" presId="urn:microsoft.com/office/officeart/2005/8/layout/bProcess3"/>
    <dgm:cxn modelId="{496C9BF1-9891-4A19-AE79-F89FB9707353}" type="presOf" srcId="{F15D1617-38C2-46D5-BE1C-7902B0099133}" destId="{15B57526-4BFF-424E-8862-DC47E4315783}" srcOrd="1" destOrd="0" presId="urn:microsoft.com/office/officeart/2005/8/layout/bProcess3"/>
    <dgm:cxn modelId="{4499BBD7-5C07-46A4-B298-A295315E8430}" srcId="{8749BA62-D791-440D-A336-FCC60680E7B6}" destId="{4D417582-97D8-4DBA-BFC8-D0362C43F76A}" srcOrd="5" destOrd="0" parTransId="{04DDBE16-6999-4E1A-AB85-4A675F8A7951}" sibTransId="{39053CA6-52C7-4EA4-BADA-D40B60E334BF}"/>
    <dgm:cxn modelId="{EAA5975C-7FB5-4EF3-A8EF-4B427E2BC8C2}" type="presOf" srcId="{367FB05E-A7D2-4157-B401-F374E47D3BD0}" destId="{A2D6506E-6D72-4042-98B3-78231C9E0A6D}" srcOrd="1" destOrd="0" presId="urn:microsoft.com/office/officeart/2005/8/layout/bProcess3"/>
    <dgm:cxn modelId="{11EFCE3F-077A-435B-8CB2-E1D8EAD7FE0B}" srcId="{8749BA62-D791-440D-A336-FCC60680E7B6}" destId="{6C5A1327-0ADA-40B6-B6B6-59E1B4D5D7D1}" srcOrd="1" destOrd="0" parTransId="{2CB8A582-3E4A-4835-BE74-A63F02E7CB62}" sibTransId="{EA0E7692-2175-4BF7-A964-113CEA959B9A}"/>
    <dgm:cxn modelId="{AE9AE61E-E981-401B-B961-776671509B8F}" type="presOf" srcId="{367FB05E-A7D2-4157-B401-F374E47D3BD0}" destId="{034945A4-BBA1-42B1-B140-BD3683FF9BF6}" srcOrd="0" destOrd="0" presId="urn:microsoft.com/office/officeart/2005/8/layout/bProcess3"/>
    <dgm:cxn modelId="{38B24BB9-A3A8-4572-8BBE-3C4186447933}" type="presOf" srcId="{AA425557-8E58-43AD-9228-155A9E67C242}" destId="{142A3A41-7BDB-442F-8F02-2B2806CCB045}" srcOrd="1" destOrd="0" presId="urn:microsoft.com/office/officeart/2005/8/layout/bProcess3"/>
    <dgm:cxn modelId="{D37A1C50-CD8D-4557-AB5A-F2807F9B34D1}" type="presParOf" srcId="{96C0A847-39D0-4F6C-8048-F78C5E8FE277}" destId="{6A6C7839-7B2D-4A30-BF29-4E066AD3E271}" srcOrd="0" destOrd="0" presId="urn:microsoft.com/office/officeart/2005/8/layout/bProcess3"/>
    <dgm:cxn modelId="{FB5483C7-B489-4EE8-85D4-AA8E8B67152A}" type="presParOf" srcId="{96C0A847-39D0-4F6C-8048-F78C5E8FE277}" destId="{034945A4-BBA1-42B1-B140-BD3683FF9BF6}" srcOrd="1" destOrd="0" presId="urn:microsoft.com/office/officeart/2005/8/layout/bProcess3"/>
    <dgm:cxn modelId="{1687E1C0-6810-4D49-8488-7133C3E81724}" type="presParOf" srcId="{034945A4-BBA1-42B1-B140-BD3683FF9BF6}" destId="{A2D6506E-6D72-4042-98B3-78231C9E0A6D}" srcOrd="0" destOrd="0" presId="urn:microsoft.com/office/officeart/2005/8/layout/bProcess3"/>
    <dgm:cxn modelId="{864D5A19-0B5A-45D2-806A-8497D34262FA}" type="presParOf" srcId="{96C0A847-39D0-4F6C-8048-F78C5E8FE277}" destId="{ADCBE16B-3A33-4BC0-81DE-0024ADEE3182}" srcOrd="2" destOrd="0" presId="urn:microsoft.com/office/officeart/2005/8/layout/bProcess3"/>
    <dgm:cxn modelId="{CEDCB692-0A8E-4C90-A8F9-D720F921DCEA}" type="presParOf" srcId="{96C0A847-39D0-4F6C-8048-F78C5E8FE277}" destId="{103A577C-FF42-4CDA-B8FF-9EE34634A391}" srcOrd="3" destOrd="0" presId="urn:microsoft.com/office/officeart/2005/8/layout/bProcess3"/>
    <dgm:cxn modelId="{ECA29537-2D58-4324-9B9D-884363073478}" type="presParOf" srcId="{103A577C-FF42-4CDA-B8FF-9EE34634A391}" destId="{C11E2218-F5B6-4746-B2E5-DFCA71B3A9B3}" srcOrd="0" destOrd="0" presId="urn:microsoft.com/office/officeart/2005/8/layout/bProcess3"/>
    <dgm:cxn modelId="{D5A5459C-B9D1-4FAE-8119-6591378FA7F2}" type="presParOf" srcId="{96C0A847-39D0-4F6C-8048-F78C5E8FE277}" destId="{B3D6C97D-2185-4524-A5DE-1208BEF5A359}" srcOrd="4" destOrd="0" presId="urn:microsoft.com/office/officeart/2005/8/layout/bProcess3"/>
    <dgm:cxn modelId="{E13568CD-9970-4746-AA3D-6ED74E9059BE}" type="presParOf" srcId="{96C0A847-39D0-4F6C-8048-F78C5E8FE277}" destId="{7D3AA152-C0A3-4F90-ABC2-3D6D5F39C78E}" srcOrd="5" destOrd="0" presId="urn:microsoft.com/office/officeart/2005/8/layout/bProcess3"/>
    <dgm:cxn modelId="{5922B5E9-4B91-4906-9D78-1AEE3B76CE89}" type="presParOf" srcId="{7D3AA152-C0A3-4F90-ABC2-3D6D5F39C78E}" destId="{A417A65B-278B-4148-AF8C-FB8F8D0CCFB0}" srcOrd="0" destOrd="0" presId="urn:microsoft.com/office/officeart/2005/8/layout/bProcess3"/>
    <dgm:cxn modelId="{E9F4944B-1F33-4347-8605-99776FB666E6}" type="presParOf" srcId="{96C0A847-39D0-4F6C-8048-F78C5E8FE277}" destId="{56DF4535-2DEF-4E95-836C-4617CF2C61E6}" srcOrd="6" destOrd="0" presId="urn:microsoft.com/office/officeart/2005/8/layout/bProcess3"/>
    <dgm:cxn modelId="{3D7947E9-9288-43F7-8220-C636B9E9C801}" type="presParOf" srcId="{96C0A847-39D0-4F6C-8048-F78C5E8FE277}" destId="{F507B93F-6F1C-4AFC-8382-199CCCF0098B}" srcOrd="7" destOrd="0" presId="urn:microsoft.com/office/officeart/2005/8/layout/bProcess3"/>
    <dgm:cxn modelId="{2416A07E-FA3B-4077-A3F8-20D74B349239}" type="presParOf" srcId="{F507B93F-6F1C-4AFC-8382-199CCCF0098B}" destId="{15B57526-4BFF-424E-8862-DC47E4315783}" srcOrd="0" destOrd="0" presId="urn:microsoft.com/office/officeart/2005/8/layout/bProcess3"/>
    <dgm:cxn modelId="{628CFCC0-10BC-4236-A8E7-71F56DD2DA4E}" type="presParOf" srcId="{96C0A847-39D0-4F6C-8048-F78C5E8FE277}" destId="{33DAAA40-18E9-404F-9212-909AE5EF6835}" srcOrd="8" destOrd="0" presId="urn:microsoft.com/office/officeart/2005/8/layout/bProcess3"/>
    <dgm:cxn modelId="{7B4F1DE4-CBD0-46D4-BAE1-9165E2AF4F40}" type="presParOf" srcId="{96C0A847-39D0-4F6C-8048-F78C5E8FE277}" destId="{D146A3C7-26B0-4223-9A7D-D297D70E28B7}" srcOrd="9" destOrd="0" presId="urn:microsoft.com/office/officeart/2005/8/layout/bProcess3"/>
    <dgm:cxn modelId="{896D3282-BB80-415E-A40D-88D59A9E2727}" type="presParOf" srcId="{D146A3C7-26B0-4223-9A7D-D297D70E28B7}" destId="{142A3A41-7BDB-442F-8F02-2B2806CCB045}" srcOrd="0" destOrd="0" presId="urn:microsoft.com/office/officeart/2005/8/layout/bProcess3"/>
    <dgm:cxn modelId="{CF9D9672-7FC6-4EF4-A56F-799C813F9BBD}" type="presParOf" srcId="{96C0A847-39D0-4F6C-8048-F78C5E8FE277}" destId="{3A5F6F96-11DA-4EB4-8551-106DFA5F5C67}" srcOrd="10" destOrd="0" presId="urn:microsoft.com/office/officeart/2005/8/layout/bProcess3"/>
    <dgm:cxn modelId="{D9E7AA54-6B62-48C6-8BF3-456252527202}" type="presParOf" srcId="{96C0A847-39D0-4F6C-8048-F78C5E8FE277}" destId="{B2A1BD2F-01C5-44C4-8F99-5E47989FC139}" srcOrd="11" destOrd="0" presId="urn:microsoft.com/office/officeart/2005/8/layout/bProcess3"/>
    <dgm:cxn modelId="{4CD59ECB-CB47-43F0-A2A8-A2B6E700DC25}" type="presParOf" srcId="{B2A1BD2F-01C5-44C4-8F99-5E47989FC139}" destId="{709BBBEE-74D5-4F56-A93E-036B69F245DD}" srcOrd="0" destOrd="0" presId="urn:microsoft.com/office/officeart/2005/8/layout/bProcess3"/>
    <dgm:cxn modelId="{85426F06-862D-48E6-961D-9DE4AFAE8F07}" type="presParOf" srcId="{96C0A847-39D0-4F6C-8048-F78C5E8FE277}" destId="{BC2A9B68-20E6-4085-AFA3-72057FBABADB}" srcOrd="1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945A4-BBA1-42B1-B140-BD3683FF9BF6}">
      <dsp:nvSpPr>
        <dsp:cNvPr id="0" name=""/>
        <dsp:cNvSpPr/>
      </dsp:nvSpPr>
      <dsp:spPr>
        <a:xfrm>
          <a:off x="2372631" y="592400"/>
          <a:ext cx="4577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714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589280" y="635679"/>
        <a:ext cx="24415" cy="4883"/>
      </dsp:txXfrm>
    </dsp:sp>
    <dsp:sp modelId="{6A6C7839-7B2D-4A30-BF29-4E066AD3E271}">
      <dsp:nvSpPr>
        <dsp:cNvPr id="0" name=""/>
        <dsp:cNvSpPr/>
      </dsp:nvSpPr>
      <dsp:spPr>
        <a:xfrm>
          <a:off x="251323" y="1188"/>
          <a:ext cx="2123107" cy="127386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Data Collection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51323" y="1188"/>
        <a:ext cx="2123107" cy="1273864"/>
      </dsp:txXfrm>
    </dsp:sp>
    <dsp:sp modelId="{103A577C-FF42-4CDA-B8FF-9EE34634A391}">
      <dsp:nvSpPr>
        <dsp:cNvPr id="0" name=""/>
        <dsp:cNvSpPr/>
      </dsp:nvSpPr>
      <dsp:spPr>
        <a:xfrm>
          <a:off x="4984053" y="592400"/>
          <a:ext cx="4577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714" y="45720"/>
              </a:lnTo>
            </a:path>
          </a:pathLst>
        </a:custGeom>
        <a:noFill/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5200703" y="635679"/>
        <a:ext cx="24415" cy="4883"/>
      </dsp:txXfrm>
    </dsp:sp>
    <dsp:sp modelId="{ADCBE16B-3A33-4BC0-81DE-0024ADEE3182}">
      <dsp:nvSpPr>
        <dsp:cNvPr id="0" name=""/>
        <dsp:cNvSpPr/>
      </dsp:nvSpPr>
      <dsp:spPr>
        <a:xfrm>
          <a:off x="2862746" y="1188"/>
          <a:ext cx="2123107" cy="1273864"/>
        </a:xfrm>
        <a:prstGeom prst="rect">
          <a:avLst/>
        </a:prstGeom>
        <a:solidFill>
          <a:schemeClr val="accent5">
            <a:hueOff val="-1655646"/>
            <a:satOff val="6635"/>
            <a:lumOff val="14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Data Overview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862746" y="1188"/>
        <a:ext cx="2123107" cy="1273864"/>
      </dsp:txXfrm>
    </dsp:sp>
    <dsp:sp modelId="{7D3AA152-C0A3-4F90-ABC2-3D6D5F39C78E}">
      <dsp:nvSpPr>
        <dsp:cNvPr id="0" name=""/>
        <dsp:cNvSpPr/>
      </dsp:nvSpPr>
      <dsp:spPr>
        <a:xfrm>
          <a:off x="1312877" y="1273252"/>
          <a:ext cx="5222844" cy="457714"/>
        </a:xfrm>
        <a:custGeom>
          <a:avLst/>
          <a:gdLst/>
          <a:ahLst/>
          <a:cxnLst/>
          <a:rect l="0" t="0" r="0" b="0"/>
          <a:pathLst>
            <a:path>
              <a:moveTo>
                <a:pt x="5222844" y="0"/>
              </a:moveTo>
              <a:lnTo>
                <a:pt x="5222844" y="245957"/>
              </a:lnTo>
              <a:lnTo>
                <a:pt x="0" y="245957"/>
              </a:lnTo>
              <a:lnTo>
                <a:pt x="0" y="457714"/>
              </a:lnTo>
            </a:path>
          </a:pathLst>
        </a:custGeom>
        <a:noFill/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3793159" y="1499668"/>
        <a:ext cx="262281" cy="4883"/>
      </dsp:txXfrm>
    </dsp:sp>
    <dsp:sp modelId="{B3D6C97D-2185-4524-A5DE-1208BEF5A359}">
      <dsp:nvSpPr>
        <dsp:cNvPr id="0" name=""/>
        <dsp:cNvSpPr/>
      </dsp:nvSpPr>
      <dsp:spPr>
        <a:xfrm>
          <a:off x="5474168" y="1188"/>
          <a:ext cx="2123107" cy="1273864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Probabilities of Outcomes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5474168" y="1188"/>
        <a:ext cx="2123107" cy="1273864"/>
      </dsp:txXfrm>
    </dsp:sp>
    <dsp:sp modelId="{F507B93F-6F1C-4AFC-8382-199CCCF0098B}">
      <dsp:nvSpPr>
        <dsp:cNvPr id="0" name=""/>
        <dsp:cNvSpPr/>
      </dsp:nvSpPr>
      <dsp:spPr>
        <a:xfrm>
          <a:off x="2372631" y="2354580"/>
          <a:ext cx="4577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714" y="45720"/>
              </a:lnTo>
            </a:path>
          </a:pathLst>
        </a:custGeom>
        <a:noFill/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2589280" y="2397858"/>
        <a:ext cx="24415" cy="4883"/>
      </dsp:txXfrm>
    </dsp:sp>
    <dsp:sp modelId="{56DF4535-2DEF-4E95-836C-4617CF2C61E6}">
      <dsp:nvSpPr>
        <dsp:cNvPr id="0" name=""/>
        <dsp:cNvSpPr/>
      </dsp:nvSpPr>
      <dsp:spPr>
        <a:xfrm>
          <a:off x="251323" y="1763367"/>
          <a:ext cx="2123107" cy="1273864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Distribution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51323" y="1763367"/>
        <a:ext cx="2123107" cy="1273864"/>
      </dsp:txXfrm>
    </dsp:sp>
    <dsp:sp modelId="{D146A3C7-26B0-4223-9A7D-D297D70E28B7}">
      <dsp:nvSpPr>
        <dsp:cNvPr id="0" name=""/>
        <dsp:cNvSpPr/>
      </dsp:nvSpPr>
      <dsp:spPr>
        <a:xfrm>
          <a:off x="4984053" y="2354580"/>
          <a:ext cx="45771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57714" y="45720"/>
              </a:lnTo>
            </a:path>
          </a:pathLst>
        </a:custGeom>
        <a:noFill/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5200703" y="2397858"/>
        <a:ext cx="24415" cy="4883"/>
      </dsp:txXfrm>
    </dsp:sp>
    <dsp:sp modelId="{33DAAA40-18E9-404F-9212-909AE5EF6835}">
      <dsp:nvSpPr>
        <dsp:cNvPr id="0" name=""/>
        <dsp:cNvSpPr/>
      </dsp:nvSpPr>
      <dsp:spPr>
        <a:xfrm>
          <a:off x="2862746" y="1763367"/>
          <a:ext cx="2123107" cy="1273864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Drawing Conclusions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862746" y="1763367"/>
        <a:ext cx="2123107" cy="1273864"/>
      </dsp:txXfrm>
    </dsp:sp>
    <dsp:sp modelId="{B2A1BD2F-01C5-44C4-8F99-5E47989FC139}">
      <dsp:nvSpPr>
        <dsp:cNvPr id="0" name=""/>
        <dsp:cNvSpPr/>
      </dsp:nvSpPr>
      <dsp:spPr>
        <a:xfrm>
          <a:off x="1312877" y="3035432"/>
          <a:ext cx="5222844" cy="457714"/>
        </a:xfrm>
        <a:custGeom>
          <a:avLst/>
          <a:gdLst/>
          <a:ahLst/>
          <a:cxnLst/>
          <a:rect l="0" t="0" r="0" b="0"/>
          <a:pathLst>
            <a:path>
              <a:moveTo>
                <a:pt x="5222844" y="0"/>
              </a:moveTo>
              <a:lnTo>
                <a:pt x="5222844" y="245957"/>
              </a:lnTo>
              <a:lnTo>
                <a:pt x="0" y="245957"/>
              </a:lnTo>
              <a:lnTo>
                <a:pt x="0" y="457714"/>
              </a:lnTo>
            </a:path>
          </a:pathLst>
        </a:custGeom>
        <a:noFill/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b="1" kern="1200">
            <a:solidFill>
              <a:schemeClr val="tx1"/>
            </a:solidFill>
          </a:endParaRPr>
        </a:p>
      </dsp:txBody>
      <dsp:txXfrm>
        <a:off x="3793159" y="3261848"/>
        <a:ext cx="262281" cy="4883"/>
      </dsp:txXfrm>
    </dsp:sp>
    <dsp:sp modelId="{3A5F6F96-11DA-4EB4-8551-106DFA5F5C67}">
      <dsp:nvSpPr>
        <dsp:cNvPr id="0" name=""/>
        <dsp:cNvSpPr/>
      </dsp:nvSpPr>
      <dsp:spPr>
        <a:xfrm>
          <a:off x="5474168" y="1763367"/>
          <a:ext cx="2123107" cy="1273864"/>
        </a:xfrm>
        <a:prstGeom prst="rect">
          <a:avLst/>
        </a:prstGeom>
        <a:solidFill>
          <a:schemeClr val="accent5">
            <a:hueOff val="-8278230"/>
            <a:satOff val="33176"/>
            <a:lumOff val="71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Relationship between Variables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5474168" y="1763367"/>
        <a:ext cx="2123107" cy="1273864"/>
      </dsp:txXfrm>
    </dsp:sp>
    <dsp:sp modelId="{BC2A9B68-20E6-4085-AFA3-72057FBABADB}">
      <dsp:nvSpPr>
        <dsp:cNvPr id="0" name=""/>
        <dsp:cNvSpPr/>
      </dsp:nvSpPr>
      <dsp:spPr>
        <a:xfrm>
          <a:off x="251323" y="3525547"/>
          <a:ext cx="2123107" cy="1273864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chemeClr val="tx1"/>
              </a:solidFill>
            </a:rPr>
            <a:t>Correlations and Causality</a:t>
          </a:r>
          <a:endParaRPr lang="en-US" sz="2200" b="1" kern="1200" dirty="0">
            <a:solidFill>
              <a:schemeClr val="tx1"/>
            </a:solidFill>
          </a:endParaRPr>
        </a:p>
      </dsp:txBody>
      <dsp:txXfrm>
        <a:off x="251323" y="3525547"/>
        <a:ext cx="2123107" cy="127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0.88983</cdr:x>
      <cdr:y>0.43919</cdr:y>
    </cdr:from>
    <cdr:to>
      <cdr:x>1</cdr:x>
      <cdr:y>0.59459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40025" y="2476500"/>
          <a:ext cx="1032575" cy="87630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IN" sz="1400" dirty="0" smtClean="0">
              <a:ln>
                <a:noFill/>
              </a:ln>
              <a:solidFill>
                <a:schemeClr val="tx1"/>
              </a:solidFill>
            </a:rPr>
            <a:t>Big Chill</a:t>
          </a:r>
        </a:p>
        <a:p xmlns:a="http://schemas.openxmlformats.org/drawingml/2006/main">
          <a:endParaRPr lang="en-IN" sz="700" dirty="0">
            <a:solidFill>
              <a:schemeClr val="tx1"/>
            </a:solidFill>
          </a:endParaRPr>
        </a:p>
        <a:p xmlns:a="http://schemas.openxmlformats.org/drawingml/2006/main">
          <a:r>
            <a:rPr lang="en-IN" sz="1400" dirty="0" smtClean="0">
              <a:ln>
                <a:noFill/>
              </a:ln>
              <a:solidFill>
                <a:schemeClr val="tx1"/>
              </a:solidFill>
            </a:rPr>
            <a:t>Taj</a:t>
          </a:r>
          <a:endParaRPr lang="en-IN" sz="1400" dirty="0">
            <a:ln>
              <a:noFill/>
            </a:ln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DEF0C-7C23-4EA6-98B3-27C506481727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2DC63-9A37-4A83-BA07-F7B043E297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76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DC63-9A37-4A83-BA07-F7B043E2975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5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Source</a:t>
            </a:r>
            <a:r>
              <a:rPr lang="en-US" baseline="0" dirty="0" smtClean="0"/>
              <a:t> of oracle-</a:t>
            </a:r>
            <a:r>
              <a:rPr lang="en-US" baseline="0" dirty="0" err="1" smtClean="0"/>
              <a:t>giri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DC63-9A37-4A83-BA07-F7B043E2975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DC63-9A37-4A83-BA07-F7B043E2975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24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DC63-9A37-4A83-BA07-F7B043E2975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96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“Does it seem possible or does it seem impossible</a:t>
            </a:r>
            <a:r>
              <a:rPr lang="en-US" baseline="0" dirty="0" smtClean="0"/>
              <a:t> to you that the Nazi extermination of the Jews never happened?” Confusing.</a:t>
            </a:r>
          </a:p>
          <a:p>
            <a:r>
              <a:rPr lang="en-US" dirty="0" smtClean="0"/>
              <a:t>“Does it seem possible to you that the</a:t>
            </a:r>
            <a:r>
              <a:rPr lang="en-US" baseline="0" dirty="0" smtClean="0"/>
              <a:t> Nazi extermination of the Jews never happened, or do you feel certain that it happened?”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DC63-9A37-4A83-BA07-F7B043E2975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7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DC63-9A37-4A83-BA07-F7B043E2975E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637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DC63-9A37-4A83-BA07-F7B043E2975E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757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2DC63-9A37-4A83-BA07-F7B043E2975E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7259C-208A-4FF7-B8F1-67C22A8AC260}" type="datetimeFigureOut">
              <a:rPr lang="en-US" smtClean="0"/>
              <a:pPr/>
              <a:t>9/3/2015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12E1-4B5E-4F70-A2F8-BBC804E5B7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anuradhasaha.weebly.com/statistics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Statistics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382000" cy="1752600"/>
          </a:xfrm>
        </p:spPr>
        <p:txBody>
          <a:bodyPr/>
          <a:lstStyle/>
          <a:p>
            <a:r>
              <a:rPr lang="en-US" dirty="0" err="1" smtClean="0"/>
              <a:t>Anuradha</a:t>
            </a:r>
            <a:r>
              <a:rPr lang="en-US" dirty="0" smtClean="0"/>
              <a:t> </a:t>
            </a:r>
            <a:r>
              <a:rPr lang="en-US" dirty="0" err="1" smtClean="0"/>
              <a:t>Saha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http://anuradhasaha.weebly.com/statistics.html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Stats from </a:t>
            </a:r>
            <a:r>
              <a:rPr lang="en-US" dirty="0" err="1" smtClean="0">
                <a:solidFill>
                  <a:srgbClr val="C00000"/>
                </a:solidFill>
              </a:rPr>
              <a:t>Zomato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400" i="1" dirty="0" smtClean="0"/>
              <a:t>Chinese Restaurant in Khan Market.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458977"/>
              </p:ext>
            </p:extLst>
          </p:nvPr>
        </p:nvGraphicFramePr>
        <p:xfrm>
          <a:off x="533401" y="2286000"/>
          <a:ext cx="8153399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48028"/>
                <a:gridCol w="1474551"/>
                <a:gridCol w="1214336"/>
                <a:gridCol w="1561289"/>
                <a:gridCol w="1214336"/>
                <a:gridCol w="1040859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Restaurant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</a:rPr>
                        <a:t>Mamagato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China Fare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Wok</a:t>
                      </a:r>
                      <a:r>
                        <a:rPr lang="en-IN" sz="2000" b="1" baseline="0" dirty="0" smtClean="0">
                          <a:solidFill>
                            <a:srgbClr val="002060"/>
                          </a:solidFill>
                        </a:rPr>
                        <a:t> in Clouds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</a:rPr>
                        <a:t>Bombox</a:t>
                      </a:r>
                      <a:r>
                        <a:rPr lang="en-IN" sz="2000" b="1" baseline="0" dirty="0" smtClean="0">
                          <a:solidFill>
                            <a:srgbClr val="002060"/>
                          </a:solidFill>
                        </a:rPr>
                        <a:t> Café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Taj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Cost for two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2200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4000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Rating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3.9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3.9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4.0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3.6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4.2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Number of Respondents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906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156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428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1140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297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Do you think..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Between </a:t>
            </a:r>
            <a:r>
              <a:rPr lang="en-US" dirty="0" err="1" smtClean="0"/>
              <a:t>Mamagato</a:t>
            </a:r>
            <a:r>
              <a:rPr lang="en-US" dirty="0" smtClean="0"/>
              <a:t> and China Fare, where would you go?</a:t>
            </a:r>
          </a:p>
          <a:p>
            <a:r>
              <a:rPr lang="en-US" dirty="0" smtClean="0"/>
              <a:t>Why does the number of respondents make you feel uneasy?</a:t>
            </a:r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Coin Toss Example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Toss a coin, you get H. </a:t>
            </a:r>
          </a:p>
          <a:p>
            <a:r>
              <a:rPr lang="en-US" dirty="0" smtClean="0"/>
              <a:t>Toss it again, you get H. </a:t>
            </a:r>
          </a:p>
          <a:p>
            <a:r>
              <a:rPr lang="en-US" dirty="0" smtClean="0"/>
              <a:t>Can you conclude that the coin has a 100% chance of always showing H?</a:t>
            </a:r>
          </a:p>
          <a:p>
            <a:r>
              <a:rPr lang="en-US" dirty="0" smtClean="0"/>
              <a:t>Whether we take a single new observation or a new set of many observations, most of the time we do not get exactly the same result we did the first time</a:t>
            </a:r>
          </a:p>
          <a:p>
            <a:r>
              <a:rPr lang="en-US" dirty="0" smtClean="0"/>
              <a:t>Data has variance, we study the pattern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Stats from </a:t>
            </a:r>
            <a:r>
              <a:rPr lang="en-US" dirty="0" err="1" smtClean="0">
                <a:solidFill>
                  <a:srgbClr val="C00000"/>
                </a:solidFill>
              </a:rPr>
              <a:t>Zomato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r>
              <a:rPr lang="en-US" sz="2400" i="1" dirty="0" smtClean="0"/>
              <a:t>Chinese Restaurant in Khan Market.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37701"/>
              </p:ext>
            </p:extLst>
          </p:nvPr>
        </p:nvGraphicFramePr>
        <p:xfrm>
          <a:off x="533401" y="2286000"/>
          <a:ext cx="8153399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48028"/>
                <a:gridCol w="1474551"/>
                <a:gridCol w="1214336"/>
                <a:gridCol w="1561289"/>
                <a:gridCol w="1214336"/>
                <a:gridCol w="1040859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Restaurant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</a:rPr>
                        <a:t>Mamagato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China Fare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Wok</a:t>
                      </a:r>
                      <a:r>
                        <a:rPr lang="en-IN" sz="2000" b="1" baseline="0" dirty="0" smtClean="0">
                          <a:solidFill>
                            <a:srgbClr val="002060"/>
                          </a:solidFill>
                        </a:rPr>
                        <a:t> in Clouds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</a:rPr>
                        <a:t>Bombox</a:t>
                      </a:r>
                      <a:r>
                        <a:rPr lang="en-IN" sz="2000" b="1" baseline="0" dirty="0" smtClean="0">
                          <a:solidFill>
                            <a:srgbClr val="002060"/>
                          </a:solidFill>
                        </a:rPr>
                        <a:t> Café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Taj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Cost for two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2200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4000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Rating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3.9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3.9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4.0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3.6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4.2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Number of Respondents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906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156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428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1140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297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3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Do you think..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Between Taj and China Fare, where would you go?</a:t>
            </a:r>
          </a:p>
          <a:p>
            <a:r>
              <a:rPr lang="en-US" dirty="0"/>
              <a:t>Are results “forceful or strong”?</a:t>
            </a:r>
          </a:p>
          <a:p>
            <a:r>
              <a:rPr lang="en-US" dirty="0"/>
              <a:t>Are results sensitive to sample characteristics?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Literary Digest Example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Roosevelt’s second term in 1936, survey conducted on “Who will win Landon or Roosevelt?”</a:t>
            </a:r>
          </a:p>
          <a:p>
            <a:r>
              <a:rPr lang="en-US" dirty="0" smtClean="0"/>
              <a:t>Sample ballots sent to people listed in telephone directory and car registry</a:t>
            </a:r>
          </a:p>
          <a:p>
            <a:r>
              <a:rPr lang="en-US" dirty="0" smtClean="0"/>
              <a:t>10 million sent out, not so many received</a:t>
            </a:r>
          </a:p>
          <a:p>
            <a:r>
              <a:rPr lang="en-US" dirty="0" smtClean="0"/>
              <a:t>Reply: Landon </a:t>
            </a:r>
            <a:r>
              <a:rPr lang="en-US" dirty="0" err="1" smtClean="0"/>
              <a:t>favourite</a:t>
            </a:r>
            <a:endParaRPr lang="en-US" dirty="0" smtClean="0"/>
          </a:p>
          <a:p>
            <a:r>
              <a:rPr lang="en-US" dirty="0" smtClean="0"/>
              <a:t>Egg on the face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3401" y="29134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So which restaurant to go?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37701"/>
              </p:ext>
            </p:extLst>
          </p:nvPr>
        </p:nvGraphicFramePr>
        <p:xfrm>
          <a:off x="533401" y="2286000"/>
          <a:ext cx="8153399" cy="21945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1648028"/>
                <a:gridCol w="1474551"/>
                <a:gridCol w="1214336"/>
                <a:gridCol w="1561289"/>
                <a:gridCol w="1214336"/>
                <a:gridCol w="1040859"/>
              </a:tblGrid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Restaurant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</a:rPr>
                        <a:t>Mamagato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China Fare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Wok</a:t>
                      </a:r>
                      <a:r>
                        <a:rPr lang="en-IN" sz="2000" b="1" baseline="0" dirty="0" smtClean="0">
                          <a:solidFill>
                            <a:srgbClr val="002060"/>
                          </a:solidFill>
                        </a:rPr>
                        <a:t> in Clouds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err="1" smtClean="0">
                          <a:solidFill>
                            <a:srgbClr val="002060"/>
                          </a:solidFill>
                        </a:rPr>
                        <a:t>Bombox</a:t>
                      </a:r>
                      <a:r>
                        <a:rPr lang="en-IN" sz="2000" b="1" baseline="0" dirty="0" smtClean="0">
                          <a:solidFill>
                            <a:srgbClr val="002060"/>
                          </a:solidFill>
                        </a:rPr>
                        <a:t> Café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Taj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Cost for two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2200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4000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Rating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3.9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3.9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4.0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3.6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4.2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IN" sz="2000" b="1" dirty="0" smtClean="0">
                          <a:solidFill>
                            <a:srgbClr val="002060"/>
                          </a:solidFill>
                        </a:rPr>
                        <a:t>Number of Respondents</a:t>
                      </a:r>
                      <a:endParaRPr lang="en-I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906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156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428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1140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 smtClean="0"/>
                        <a:t>297</a:t>
                      </a:r>
                      <a:endParaRPr lang="en-I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514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Is there something fishy?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Early diagnosis of cancer leads to longer survival times, so screening </a:t>
            </a:r>
            <a:r>
              <a:rPr lang="en-US" dirty="0" err="1" smtClean="0"/>
              <a:t>programmes</a:t>
            </a:r>
            <a:r>
              <a:rPr lang="en-US" dirty="0" smtClean="0"/>
              <a:t> are beneficial</a:t>
            </a:r>
          </a:p>
          <a:p>
            <a:r>
              <a:rPr lang="en-US" dirty="0" smtClean="0"/>
              <a:t>The displayed price has been discounted 25% for eligible customers, but you are not eligible so you have to pay 25% more than the displayed price</a:t>
            </a:r>
          </a:p>
          <a:p>
            <a:r>
              <a:rPr lang="en-US" dirty="0" smtClean="0"/>
              <a:t>Life expectancy will reach 150 years in the next century based on simple extrapolation from increase in the past century</a:t>
            </a:r>
          </a:p>
          <a:p>
            <a:r>
              <a:rPr lang="en-US" dirty="0" smtClean="0"/>
              <a:t>Every year since 1950, number of American children gunned down has doubled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So far…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realize Statistics is an important subject</a:t>
            </a:r>
          </a:p>
          <a:p>
            <a:r>
              <a:rPr lang="en-US" dirty="0" smtClean="0"/>
              <a:t>We realize that foolish Statisticians are a menace</a:t>
            </a:r>
          </a:p>
          <a:p>
            <a:r>
              <a:rPr lang="en-US" dirty="0" smtClean="0"/>
              <a:t>We have to be smart Statisticians, not merely students of Statistics!</a:t>
            </a:r>
          </a:p>
          <a:p>
            <a:r>
              <a:rPr lang="en-US" dirty="0" smtClean="0"/>
              <a:t>What are the tools for Statisticians?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Application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The Road Ahead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85800" y="1524000"/>
          <a:ext cx="7848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Overview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Books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5931822"/>
              </p:ext>
            </p:extLst>
          </p:nvPr>
        </p:nvGraphicFramePr>
        <p:xfrm>
          <a:off x="304800" y="1295400"/>
          <a:ext cx="8534400" cy="505396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665505"/>
                <a:gridCol w="2744695"/>
                <a:gridCol w="1676400"/>
                <a:gridCol w="1447800"/>
              </a:tblGrid>
              <a:tr h="214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Author</a:t>
                      </a:r>
                      <a:endParaRPr lang="en-US" sz="2400" b="1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Book</a:t>
                      </a:r>
                      <a:r>
                        <a:rPr lang="en-US" sz="2400" b="1" baseline="0" dirty="0" smtClean="0"/>
                        <a:t> Name</a:t>
                      </a:r>
                      <a:endParaRPr lang="en-US" sz="2400" b="1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Edition</a:t>
                      </a:r>
                      <a:endParaRPr lang="en-US" sz="2400" b="1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 smtClean="0"/>
                        <a:t>Publisher</a:t>
                      </a:r>
                      <a:endParaRPr lang="en-US" sz="2400" b="1" dirty="0"/>
                    </a:p>
                  </a:txBody>
                  <a:tcPr marL="48199" marR="48199" marT="0" marB="0" anchor="b"/>
                </a:tc>
              </a:tr>
              <a:tr h="214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Sheldon Ross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A First Course in Probability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9th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Edition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Pearson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48199" marR="48199" marT="0" marB="0" anchor="b"/>
                </a:tc>
              </a:tr>
              <a:tr h="5638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Irwin Miller, </a:t>
                      </a:r>
                      <a:r>
                        <a:rPr lang="en-US" sz="1800" b="1" dirty="0" err="1">
                          <a:solidFill>
                            <a:srgbClr val="0070C0"/>
                          </a:solidFill>
                        </a:rPr>
                        <a:t>Marylees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 Miller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John E. Freund's Mathematical Statistics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70C0"/>
                          </a:solidFill>
                        </a:rPr>
                        <a:t>8th 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Edition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Pearson</a:t>
                      </a:r>
                      <a:endParaRPr lang="en-US" sz="4000" b="1" dirty="0">
                        <a:solidFill>
                          <a:srgbClr val="0070C0"/>
                        </a:solidFill>
                      </a:endParaRPr>
                    </a:p>
                  </a:txBody>
                  <a:tcPr marL="48199" marR="48199" marT="0" marB="0" anchor="b"/>
                </a:tc>
              </a:tr>
              <a:tr h="214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800" dirty="0"/>
                        <a:t>Gudmund R. Iversen, Mary Gergen</a:t>
                      </a:r>
                      <a:endParaRPr lang="de-DE" sz="400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Statistics: The Conceptual Approach</a:t>
                      </a:r>
                      <a:endParaRPr lang="en-US" sz="400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Year of publishing 2011</a:t>
                      </a:r>
                      <a:endParaRPr lang="en-US" sz="400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Springer</a:t>
                      </a:r>
                      <a:endParaRPr lang="en-US" sz="4000" dirty="0"/>
                    </a:p>
                  </a:txBody>
                  <a:tcPr marL="48199" marR="48199" marT="0" marB="0" anchor="b"/>
                </a:tc>
              </a:tr>
              <a:tr h="2142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Richard J Larsen and Morris L Marx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 Introduction to Mathematical Statistics and Its Applications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5th 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Edition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Pearson</a:t>
                      </a:r>
                    </a:p>
                  </a:txBody>
                  <a:tcPr marL="9525" marR="9525" marT="9525" marB="0" anchor="b"/>
                </a:tc>
              </a:tr>
              <a:tr h="2142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Allen Craig, Robert V. </a:t>
                      </a:r>
                      <a:r>
                        <a:rPr lang="en-US" sz="1800" dirty="0" smtClean="0"/>
                        <a:t>Hogg, Joseph </a:t>
                      </a:r>
                      <a:r>
                        <a:rPr lang="en-US" sz="1800" dirty="0"/>
                        <a:t>W. McKean</a:t>
                      </a:r>
                      <a:endParaRPr lang="en-US" sz="400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Introduction to Mathematical Statistics</a:t>
                      </a:r>
                      <a:endParaRPr lang="en-US" sz="400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/>
                        <a:t>7th Edition</a:t>
                      </a:r>
                      <a:endParaRPr lang="en-US" sz="400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/>
                        <a:t>Pearson</a:t>
                      </a:r>
                      <a:endParaRPr lang="en-US" sz="4000"/>
                    </a:p>
                  </a:txBody>
                  <a:tcPr marL="48199" marR="48199" marT="0" marB="0" anchor="b"/>
                </a:tc>
              </a:tr>
              <a:tr h="113804"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Roxy Peck, Chris Olsen and Jay L. Devore</a:t>
                      </a:r>
                      <a:endParaRPr lang="en-US" sz="4000" b="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Introduction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Statistics</a:t>
                      </a:r>
                    </a:p>
                    <a:p>
                      <a:r>
                        <a:rPr lang="en-IN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Data Analysis</a:t>
                      </a:r>
                      <a:endParaRPr lang="en-US" sz="4000" b="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/>
                        <a:t>4th</a:t>
                      </a:r>
                      <a:r>
                        <a:rPr lang="en-US" sz="1800" b="0" baseline="0" dirty="0" smtClean="0"/>
                        <a:t> Edition</a:t>
                      </a:r>
                      <a:endParaRPr lang="en-US" sz="4000" b="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/>
                        <a:t>Cengage Learning</a:t>
                      </a:r>
                      <a:endParaRPr lang="en-US" sz="4000" b="0" dirty="0"/>
                    </a:p>
                  </a:txBody>
                  <a:tcPr marL="48199" marR="48199" marT="0" marB="0" anchor="b"/>
                </a:tc>
              </a:tr>
              <a:tr h="1138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/>
                        <a:t>SC Gupta, VK Kapoor</a:t>
                      </a:r>
                      <a:endParaRPr lang="en-US" sz="4000" b="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/>
                        <a:t>Fundamentals of Applied </a:t>
                      </a:r>
                      <a:r>
                        <a:rPr lang="en-US" sz="1800" b="0" dirty="0" smtClean="0"/>
                        <a:t>Statistics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(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Fundamentals of Mathematical Statistics)</a:t>
                      </a:r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/>
                        <a:t>4th </a:t>
                      </a:r>
                      <a:r>
                        <a:rPr lang="en-US" sz="1800" b="0" dirty="0" smtClean="0"/>
                        <a:t>Edition (2014)</a:t>
                      </a:r>
                      <a:endParaRPr lang="en-US" sz="4000" b="0" dirty="0"/>
                    </a:p>
                  </a:txBody>
                  <a:tcPr marL="48199" marR="48199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/>
                        <a:t>Sultan Chand </a:t>
                      </a:r>
                      <a:endParaRPr lang="en-US" sz="1800" b="0" dirty="0" smtClean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/>
                        <a:t>&amp; Sons</a:t>
                      </a:r>
                    </a:p>
                  </a:txBody>
                  <a:tcPr marL="48199" marR="48199" marT="0" marB="0" anchor="b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About the Course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Data – The Raw Materials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241856588"/>
              </p:ext>
            </p:extLst>
          </p:nvPr>
        </p:nvGraphicFramePr>
        <p:xfrm>
          <a:off x="0" y="1219200"/>
          <a:ext cx="9372600" cy="563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Line Callout 1 6"/>
          <p:cNvSpPr/>
          <p:nvPr/>
        </p:nvSpPr>
        <p:spPr>
          <a:xfrm>
            <a:off x="6477000" y="6019800"/>
            <a:ext cx="1295400" cy="533400"/>
          </a:xfrm>
          <a:prstGeom prst="borderCallout1">
            <a:avLst>
              <a:gd name="adj1" fmla="val 18750"/>
              <a:gd name="adj2" fmla="val -8333"/>
              <a:gd name="adj3" fmla="val 83489"/>
              <a:gd name="adj4" fmla="val -10131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Variable Name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7848600" y="5257800"/>
            <a:ext cx="1066800" cy="533400"/>
          </a:xfrm>
          <a:prstGeom prst="borderCallout1">
            <a:avLst>
              <a:gd name="adj1" fmla="val 18750"/>
              <a:gd name="adj2" fmla="val -8333"/>
              <a:gd name="adj3" fmla="val 57115"/>
              <a:gd name="adj4" fmla="val -2312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Overview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Variables, Values and Elements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Value of a variable is a measure of a specific unity, often thought of as an element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19400"/>
            <a:ext cx="77438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52800" y="3733800"/>
            <a:ext cx="27432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239000" y="4114800"/>
            <a:ext cx="1371600" cy="685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39000" y="4876800"/>
            <a:ext cx="13716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352800" y="5867400"/>
            <a:ext cx="27432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Overview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Data Collection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6324" y="1676400"/>
            <a:ext cx="9310324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Key Points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 defined variable</a:t>
            </a:r>
          </a:p>
          <a:p>
            <a:r>
              <a:rPr lang="en-US" dirty="0" smtClean="0"/>
              <a:t>Observation Data</a:t>
            </a:r>
          </a:p>
          <a:p>
            <a:pPr lvl="1"/>
            <a:r>
              <a:rPr lang="en-US" dirty="0" smtClean="0"/>
              <a:t>Select a well-stirred sample</a:t>
            </a:r>
          </a:p>
          <a:p>
            <a:pPr lvl="1"/>
            <a:r>
              <a:rPr lang="en-US" dirty="0" smtClean="0"/>
              <a:t>Errors in sample properties, response rate, questionnaire (wording, placement), interviewers</a:t>
            </a:r>
          </a:p>
          <a:p>
            <a:r>
              <a:rPr lang="en-US" dirty="0" smtClean="0"/>
              <a:t>Experimental Data</a:t>
            </a:r>
          </a:p>
          <a:p>
            <a:pPr lvl="1"/>
            <a:r>
              <a:rPr lang="en-US" dirty="0" smtClean="0"/>
              <a:t>Good Experimental and Control Groups</a:t>
            </a:r>
          </a:p>
          <a:p>
            <a:pPr lvl="1"/>
            <a:r>
              <a:rPr lang="en-US" dirty="0" smtClean="0"/>
              <a:t>Experimental Design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How many children are in this family?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13314" name="Picture 2" descr="http://www.joemazza.net/Assets/Digital_photos/Family%20and%20Friends/images/Big%20Family_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6143625" cy="38879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4800" y="5562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Define “children in family”: child under 18 years of age living with his or her biological parents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Observational Data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collected from the observation of the world without manipulating or controlling it</a:t>
            </a:r>
          </a:p>
          <a:p>
            <a:pPr lvl="1"/>
            <a:r>
              <a:rPr lang="en-US" dirty="0" smtClean="0"/>
              <a:t>National Statistics, Firm level Statistics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Population: all elements under study</a:t>
            </a:r>
          </a:p>
          <a:p>
            <a:r>
              <a:rPr lang="en-US" dirty="0" smtClean="0"/>
              <a:t>Census: process of collecting data on the entire population</a:t>
            </a:r>
          </a:p>
          <a:p>
            <a:r>
              <a:rPr lang="en-US" dirty="0" smtClean="0"/>
              <a:t>Sample: selected part of population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Well Framed Question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Identify variables needed</a:t>
            </a:r>
          </a:p>
          <a:p>
            <a:r>
              <a:rPr lang="en-US" dirty="0" smtClean="0"/>
              <a:t>“Research indicates that men tend to vote for BJP while women tend to vote for Congress”</a:t>
            </a:r>
          </a:p>
          <a:p>
            <a:pPr lvl="1"/>
            <a:r>
              <a:rPr lang="en-US" dirty="0" smtClean="0"/>
              <a:t>Is it because of Y chromosome?</a:t>
            </a:r>
          </a:p>
          <a:p>
            <a:pPr lvl="1"/>
            <a:r>
              <a:rPr lang="en-US" dirty="0" smtClean="0"/>
              <a:t>Is it perception of women about Congress is more “women friendly”?</a:t>
            </a:r>
          </a:p>
          <a:p>
            <a:pPr lvl="1"/>
            <a:r>
              <a:rPr lang="en-US" dirty="0" smtClean="0"/>
              <a:t>Is it because women are poor and Congress has more pro-poor policies?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Well Stirred Sample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Random Sample: Sample drawn from a population in which every element has a known chance of being included in the sample</a:t>
            </a:r>
          </a:p>
          <a:p>
            <a:r>
              <a:rPr lang="en-US" dirty="0" smtClean="0"/>
              <a:t>Literary Digest Example.</a:t>
            </a:r>
          </a:p>
          <a:p>
            <a:r>
              <a:rPr lang="en-US" dirty="0" smtClean="0"/>
              <a:t>Gender-Politics: Income-Gender balance</a:t>
            </a:r>
          </a:p>
          <a:p>
            <a:r>
              <a:rPr lang="en-US" dirty="0" smtClean="0"/>
              <a:t>Sample of students in </a:t>
            </a:r>
            <a:r>
              <a:rPr lang="en-US" dirty="0" err="1" smtClean="0"/>
              <a:t>Ashoka</a:t>
            </a:r>
            <a:r>
              <a:rPr lang="en-US" dirty="0" smtClean="0"/>
              <a:t> collected in women’s residence</a:t>
            </a:r>
          </a:p>
          <a:p>
            <a:r>
              <a:rPr lang="en-US" dirty="0" smtClean="0"/>
              <a:t>Sample of students in </a:t>
            </a:r>
            <a:r>
              <a:rPr lang="en-US" dirty="0" err="1" smtClean="0"/>
              <a:t>Ashoka</a:t>
            </a:r>
            <a:r>
              <a:rPr lang="en-US" dirty="0" smtClean="0"/>
              <a:t> collected on cricket ground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Errors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Sampling error: Sample did not match the attributes of the population. Larger the sample, smaller is the sampling error</a:t>
            </a:r>
          </a:p>
          <a:p>
            <a:r>
              <a:rPr lang="en-US" dirty="0" smtClean="0"/>
              <a:t>Non response error: unwillingness to respond, inability to locate respondent. Ensure that non respondents are not very different from the respondents</a:t>
            </a:r>
          </a:p>
          <a:p>
            <a:r>
              <a:rPr lang="en-US" dirty="0" smtClean="0"/>
              <a:t>Questionnaire: Man goes for women’s health survey. Religiously </a:t>
            </a:r>
            <a:r>
              <a:rPr lang="en-US" smtClean="0"/>
              <a:t>attired person </a:t>
            </a:r>
            <a:r>
              <a:rPr lang="en-US" dirty="0" smtClean="0"/>
              <a:t>goes to a secularism survey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Experimental Data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collected on variables resulting from the manipulation of subjects in experiments</a:t>
            </a:r>
          </a:p>
          <a:p>
            <a:pPr lvl="1"/>
            <a:r>
              <a:rPr lang="en-US" dirty="0" smtClean="0"/>
              <a:t>Animal testing, Medical evaluation studies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Two groups: Control and Experimental</a:t>
            </a:r>
          </a:p>
          <a:p>
            <a:r>
              <a:rPr lang="en-US" dirty="0" smtClean="0"/>
              <a:t>Control Group: Randomly selected subsets of the subjects in an experiment that is not manipulated</a:t>
            </a:r>
          </a:p>
          <a:p>
            <a:r>
              <a:rPr lang="en-US" dirty="0" smtClean="0"/>
              <a:t>Experimental Group: The manipulated lot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Course Details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About the Course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55036"/>
              </p:ext>
            </p:extLst>
          </p:nvPr>
        </p:nvGraphicFramePr>
        <p:xfrm>
          <a:off x="457201" y="1291313"/>
          <a:ext cx="8458199" cy="49859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699"/>
                <a:gridCol w="4194362"/>
                <a:gridCol w="3052138"/>
              </a:tblGrid>
              <a:tr h="2231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Lecture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Title 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Book 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</a:tr>
              <a:tr h="12669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</a:t>
                      </a:r>
                      <a:r>
                        <a:rPr lang="en-US" sz="1400" baseline="30000" dirty="0" smtClean="0">
                          <a:effectLst/>
                        </a:rPr>
                        <a:t>st</a:t>
                      </a:r>
                      <a:r>
                        <a:rPr lang="en-US" sz="1400" dirty="0" smtClean="0">
                          <a:effectLst/>
                        </a:rPr>
                        <a:t> Week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Backgrounder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Topics: Mean, Median, Mode, Percentiles, Variance, Distribution, 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Graphs and Plots, Symmetry of graphs, 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Random Variables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Chapters 1 - 4, Iversen and Gergen 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</a:tr>
              <a:tr h="15040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</a:t>
                      </a:r>
                      <a:r>
                        <a:rPr lang="en-US" sz="1400" baseline="30000" dirty="0" smtClean="0">
                          <a:effectLst/>
                        </a:rPr>
                        <a:t>nd</a:t>
                      </a:r>
                      <a:r>
                        <a:rPr lang="en-US" sz="1400" dirty="0" smtClean="0">
                          <a:effectLst/>
                        </a:rPr>
                        <a:t> Week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Combinatorial Analysis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The Basic Principle of Counting,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Permutations,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Combinations, Binomial Theorem (No Proof),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Multinomial Coefficients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>
                          <a:effectLst/>
                        </a:rPr>
                        <a:t>Chapter 1, Ross </a:t>
                      </a:r>
                      <a:endParaRPr lang="en-IN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</a:tr>
              <a:tr h="1882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3</a:t>
                      </a:r>
                      <a:r>
                        <a:rPr lang="en-US" sz="1400" baseline="30000" dirty="0" smtClean="0">
                          <a:effectLst/>
                        </a:rPr>
                        <a:t>rd</a:t>
                      </a:r>
                      <a:r>
                        <a:rPr lang="en-US" sz="1400" dirty="0" smtClean="0">
                          <a:effectLst/>
                        </a:rPr>
                        <a:t> Week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Probability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Sample Space and Events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Axioms of Probability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Some Simple Propositions (with Proofs)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Sample Spaces having Equally Likely Outcomes</a:t>
                      </a:r>
                      <a:endParaRPr lang="en-IN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Probability as a Continuous Set Function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effectLst/>
                        </a:rPr>
                        <a:t>Chapter 2, Ross </a:t>
                      </a:r>
                      <a:endParaRPr lang="en-IN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965" marR="1996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Scurvy Experiment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In 1600s British wanted to find the cause of scurvy – swollen bleeding gums which often attacked sailors on long journeys.</a:t>
            </a:r>
          </a:p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Hypothesis: Lack of citrus fruits causes diseases</a:t>
            </a:r>
          </a:p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Experiment: 4 ships – 1 with citrus fruits, 3 without </a:t>
            </a:r>
          </a:p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Result: the citrus-less ships sailors got so sick that they had to be periodically transferred to the first ship</a:t>
            </a:r>
          </a:p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Any problem in the experiment?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Issues with Experiments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Logistics: how to motivate people to act as good guinea pigs</a:t>
            </a:r>
          </a:p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Psychological: </a:t>
            </a:r>
            <a:r>
              <a:rPr lang="en-US" dirty="0" err="1" smtClean="0"/>
              <a:t>Hawthrone</a:t>
            </a:r>
            <a:r>
              <a:rPr lang="en-US" dirty="0" smtClean="0"/>
              <a:t> effect </a:t>
            </a:r>
          </a:p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Ethical: PETA </a:t>
            </a:r>
          </a:p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Experiments require intense planning</a:t>
            </a:r>
          </a:p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How many observations?</a:t>
            </a:r>
          </a:p>
          <a:p>
            <a:pPr marL="344488" lvl="1" indent="-344488">
              <a:buFont typeface="Arial" pitchFamily="34" charset="0"/>
              <a:buChar char="•"/>
            </a:pPr>
            <a:r>
              <a:rPr lang="en-US" dirty="0" smtClean="0"/>
              <a:t>More tricky to study the effect of several variables at the same time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Collection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Data Presentation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gain in simplicity involves a loss of information, a good statistician can strike a right balance</a:t>
            </a:r>
          </a:p>
          <a:p>
            <a:r>
              <a:rPr lang="en-US" dirty="0" smtClean="0"/>
              <a:t>Lots of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One Category Variable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with two observations, which can not be ranked.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1055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Two Category Variable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2199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Two Category Variable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371600"/>
            <a:ext cx="39338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IN" dirty="0"/>
              <a:t>“Ideally how </a:t>
            </a:r>
            <a:r>
              <a:rPr lang="en-IN" dirty="0" smtClean="0"/>
              <a:t>far from </a:t>
            </a:r>
            <a:r>
              <a:rPr lang="en-IN" dirty="0"/>
              <a:t>home would you like the college you attend to be</a:t>
            </a:r>
            <a:r>
              <a:rPr lang="en-IN" dirty="0" smtClean="0"/>
              <a:t>?”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49494"/>
              </p:ext>
            </p:extLst>
          </p:nvPr>
        </p:nvGraphicFramePr>
        <p:xfrm>
          <a:off x="914401" y="2819400"/>
          <a:ext cx="6705600" cy="3124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904999"/>
                <a:gridCol w="1066800"/>
                <a:gridCol w="1143000"/>
                <a:gridCol w="1143000"/>
                <a:gridCol w="1447801"/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N" sz="20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Relative Frequency</a:t>
                      </a:r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IN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6600"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Ideal Distance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Students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Parents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Students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000" b="1" u="none" strike="noStrike" dirty="0">
                          <a:effectLst/>
                        </a:rPr>
                        <a:t>Parents</a:t>
                      </a:r>
                      <a:endParaRPr lang="en-IN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366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Less than 250 miles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4450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1594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0.35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0.53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250 to 500 miles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3942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902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0.31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0.3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>
                          <a:effectLst/>
                        </a:rPr>
                        <a:t>500 to 1000 miles</a:t>
                      </a:r>
                      <a:endParaRPr lang="en-IN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2416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331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0.19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0.11</a:t>
                      </a:r>
                      <a:endParaRPr lang="en-IN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n-IN" sz="2000" u="none" strike="noStrike" dirty="0" smtClean="0">
                          <a:effectLst/>
                        </a:rPr>
                        <a:t>Total</a:t>
                      </a:r>
                      <a:endParaRPr lang="en-IN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12715</a:t>
                      </a:r>
                      <a:endParaRPr lang="en-IN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3007</a:t>
                      </a:r>
                      <a:endParaRPr lang="en-IN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>
                          <a:effectLst/>
                        </a:rPr>
                        <a:t>1</a:t>
                      </a:r>
                      <a:endParaRPr lang="en-IN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000" u="none" strike="noStrike" dirty="0">
                          <a:effectLst/>
                        </a:rPr>
                        <a:t>1</a:t>
                      </a:r>
                      <a:endParaRPr lang="en-IN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3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686571"/>
              </p:ext>
            </p:extLst>
          </p:nvPr>
        </p:nvGraphicFramePr>
        <p:xfrm>
          <a:off x="838200" y="1600200"/>
          <a:ext cx="7162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7915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 1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798438"/>
              </p:ext>
            </p:extLst>
          </p:nvPr>
        </p:nvGraphicFramePr>
        <p:xfrm>
          <a:off x="914400" y="1417638"/>
          <a:ext cx="7086600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185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025" y="1595437"/>
            <a:ext cx="4171950" cy="366712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Exercise 1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5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Other Details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Alternate classes will have take-home assignments</a:t>
            </a:r>
          </a:p>
          <a:p>
            <a:r>
              <a:rPr lang="en-US" dirty="0" smtClean="0"/>
              <a:t>Weekly pop quiz </a:t>
            </a:r>
          </a:p>
          <a:p>
            <a:r>
              <a:rPr lang="en-US" dirty="0" smtClean="0"/>
              <a:t>Out of the Box Grading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Understand -&gt;  Ap</a:t>
            </a:r>
            <a:r>
              <a:rPr lang="en-US" dirty="0" smtClean="0">
                <a:solidFill>
                  <a:srgbClr val="00B050"/>
                </a:solidFill>
              </a:rPr>
              <a:t>ply -&gt; Master</a:t>
            </a:r>
          </a:p>
          <a:p>
            <a:r>
              <a:rPr lang="en-US" dirty="0" smtClean="0"/>
              <a:t>Unpunctuality and sloppiness will not be tolerated</a:t>
            </a:r>
          </a:p>
          <a:p>
            <a:r>
              <a:rPr lang="en-US" dirty="0" smtClean="0"/>
              <a:t>Attendance less than 70% = FAIL</a:t>
            </a:r>
          </a:p>
          <a:p>
            <a:r>
              <a:rPr lang="en-US" dirty="0" smtClean="0"/>
              <a:t>Office Hours: Wednesday (for at least 0.5 </a:t>
            </a:r>
            <a:r>
              <a:rPr lang="en-US" dirty="0" err="1" smtClean="0"/>
              <a:t>hrs</a:t>
            </a:r>
            <a:r>
              <a:rPr lang="en-US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About the Course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C00000"/>
                </a:solidFill>
              </a:rPr>
              <a:t>Exercise 2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362" y="1524000"/>
            <a:ext cx="41052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78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1409040"/>
              </p:ext>
            </p:extLst>
          </p:nvPr>
        </p:nvGraphicFramePr>
        <p:xfrm>
          <a:off x="1066800" y="1066801"/>
          <a:ext cx="6934200" cy="5059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3241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005513"/>
              </p:ext>
            </p:extLst>
          </p:nvPr>
        </p:nvGraphicFramePr>
        <p:xfrm>
          <a:off x="609600" y="609600"/>
          <a:ext cx="8001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8733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Metric Variable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compare the observations. </a:t>
            </a:r>
          </a:p>
          <a:p>
            <a:r>
              <a:rPr lang="en-US" dirty="0" smtClean="0"/>
              <a:t>Age of women who applied for marriage license:</a:t>
            </a:r>
          </a:p>
          <a:p>
            <a:r>
              <a:rPr lang="en-US" dirty="0" smtClean="0"/>
              <a:t>30 27 56 40 30 26 …..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Metric Variable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3818" y="1404938"/>
            <a:ext cx="6310446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Metric Variable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b="52225"/>
          <a:stretch>
            <a:fillRect/>
          </a:stretch>
        </p:blipFill>
        <p:spPr bwMode="auto">
          <a:xfrm>
            <a:off x="914400" y="1295400"/>
            <a:ext cx="68484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3747"/>
          <a:stretch>
            <a:fillRect/>
          </a:stretch>
        </p:blipFill>
        <p:spPr bwMode="auto">
          <a:xfrm>
            <a:off x="838200" y="3810000"/>
            <a:ext cx="6848475" cy="236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6705600" cy="585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Metric Variable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5362" y="1752600"/>
            <a:ext cx="6718638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IN" dirty="0" smtClean="0"/>
              <a:t>The </a:t>
            </a:r>
            <a:r>
              <a:rPr lang="en-IN" dirty="0"/>
              <a:t>National </a:t>
            </a:r>
            <a:r>
              <a:rPr lang="en-IN" dirty="0" err="1"/>
              <a:t>Center</a:t>
            </a:r>
            <a:r>
              <a:rPr lang="en-IN" dirty="0"/>
              <a:t> for Education </a:t>
            </a:r>
            <a:r>
              <a:rPr lang="en-IN" dirty="0" smtClean="0"/>
              <a:t>Statistics provided </a:t>
            </a:r>
            <a:r>
              <a:rPr lang="en-IN" dirty="0"/>
              <a:t>the accompanying data on </a:t>
            </a:r>
            <a:r>
              <a:rPr lang="en-IN" dirty="0" smtClean="0"/>
              <a:t>this percentage </a:t>
            </a:r>
            <a:r>
              <a:rPr lang="en-IN" dirty="0"/>
              <a:t>of </a:t>
            </a:r>
            <a:r>
              <a:rPr lang="en-IN" dirty="0" smtClean="0"/>
              <a:t>college students enrolled </a:t>
            </a:r>
            <a:r>
              <a:rPr lang="en-IN" dirty="0"/>
              <a:t>in </a:t>
            </a:r>
            <a:r>
              <a:rPr lang="en-IN" dirty="0" smtClean="0"/>
              <a:t>public institutions for </a:t>
            </a:r>
            <a:r>
              <a:rPr lang="en-IN" dirty="0"/>
              <a:t>the 50 U.S. states for fall 2007</a:t>
            </a:r>
            <a:r>
              <a:rPr lang="en-IN" dirty="0" smtClean="0"/>
              <a:t>.</a:t>
            </a:r>
            <a:endParaRPr lang="en-IN" dirty="0"/>
          </a:p>
          <a:p>
            <a:pPr marL="0" indent="0">
              <a:buNone/>
            </a:pPr>
            <a:r>
              <a:rPr lang="en-IN" dirty="0" smtClean="0"/>
              <a:t>96 </a:t>
            </a:r>
            <a:r>
              <a:rPr lang="en-IN" dirty="0"/>
              <a:t>86 81 84 77 90 73 53 90 96 </a:t>
            </a:r>
            <a:r>
              <a:rPr lang="en-IN" dirty="0" smtClean="0"/>
              <a:t>73 93 </a:t>
            </a:r>
            <a:r>
              <a:rPr lang="en-IN" dirty="0"/>
              <a:t>76 86 78 76 88 86 87 64 60 </a:t>
            </a:r>
            <a:r>
              <a:rPr lang="en-IN" dirty="0" smtClean="0"/>
              <a:t>58 89 </a:t>
            </a:r>
            <a:r>
              <a:rPr lang="en-IN" dirty="0"/>
              <a:t>86 80 66 70 90 89 82 73 81 </a:t>
            </a:r>
            <a:r>
              <a:rPr lang="en-IN" dirty="0" smtClean="0"/>
              <a:t>73 72 </a:t>
            </a:r>
            <a:r>
              <a:rPr lang="en-IN" dirty="0"/>
              <a:t>56 55 75 77 82 83 79 75 59 </a:t>
            </a:r>
            <a:r>
              <a:rPr lang="en-IN" dirty="0" smtClean="0"/>
              <a:t>59 43 </a:t>
            </a:r>
            <a:r>
              <a:rPr lang="en-IN" dirty="0"/>
              <a:t>50 64 80 82 75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2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074586"/>
              </p:ext>
            </p:extLst>
          </p:nvPr>
        </p:nvGraphicFramePr>
        <p:xfrm>
          <a:off x="761999" y="1600200"/>
          <a:ext cx="7772401" cy="4419600"/>
        </p:xfrm>
        <a:graphic>
          <a:graphicData uri="http://schemas.openxmlformats.org/drawingml/2006/table">
            <a:tbl>
              <a:tblPr>
                <a:tableStyleId>{9DCAF9ED-07DC-4A11-8D7F-57B35C25682E}</a:tableStyleId>
              </a:tblPr>
              <a:tblGrid>
                <a:gridCol w="2399774"/>
                <a:gridCol w="1934146"/>
                <a:gridCol w="3438481"/>
              </a:tblGrid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b="1" u="none" strike="noStrike">
                          <a:effectLst/>
                        </a:rPr>
                        <a:t>Class Interval</a:t>
                      </a:r>
                      <a:endParaRPr lang="en-I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b="1" u="none" strike="noStrike">
                          <a:effectLst/>
                        </a:rPr>
                        <a:t>Frequency</a:t>
                      </a:r>
                      <a:endParaRPr lang="en-IN" sz="2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b="1" u="none" strike="noStrike" dirty="0">
                          <a:effectLst/>
                        </a:rPr>
                        <a:t>Relative Frequency</a:t>
                      </a:r>
                      <a:endParaRPr lang="en-IN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u="none" strike="noStrike">
                          <a:effectLst/>
                        </a:rPr>
                        <a:t>40 to &lt; 50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1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0.02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u="none" strike="noStrike">
                          <a:effectLst/>
                        </a:rPr>
                        <a:t>50 to &lt; 60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7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0.14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u="none" strike="noStrike">
                          <a:effectLst/>
                        </a:rPr>
                        <a:t>60 to &lt; 70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4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0.08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u="none" strike="noStrike">
                          <a:effectLst/>
                        </a:rPr>
                        <a:t>70 to &lt; 80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15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0.3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u="none" strike="noStrike">
                          <a:effectLst/>
                        </a:rPr>
                        <a:t>80 to &lt; 90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17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0.34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u="none" strike="noStrike">
                          <a:effectLst/>
                        </a:rPr>
                        <a:t>90 to &lt; 100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6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0.12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2450">
                <a:tc>
                  <a:txBody>
                    <a:bodyPr/>
                    <a:lstStyle/>
                    <a:p>
                      <a:pPr algn="l" fontAlgn="b"/>
                      <a:r>
                        <a:rPr lang="en-IN" sz="2800" u="none" strike="noStrike">
                          <a:effectLst/>
                        </a:rPr>
                        <a:t>Total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>
                          <a:effectLst/>
                        </a:rPr>
                        <a:t>50</a:t>
                      </a:r>
                      <a:endParaRPr lang="en-IN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IN" sz="2800" u="none" strike="noStrike" dirty="0">
                          <a:effectLst/>
                        </a:rPr>
                        <a:t>1</a:t>
                      </a:r>
                      <a:endParaRPr lang="en-IN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5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 2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2831954"/>
              </p:ext>
            </p:extLst>
          </p:nvPr>
        </p:nvGraphicFramePr>
        <p:xfrm>
          <a:off x="609600" y="1417638"/>
          <a:ext cx="7696200" cy="4602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039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Aim of this Course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 you understand Statistics</a:t>
            </a:r>
          </a:p>
          <a:p>
            <a:r>
              <a:rPr lang="en-US" dirty="0" smtClean="0"/>
              <a:t>Get you comfortable with Statistical Language</a:t>
            </a:r>
          </a:p>
          <a:p>
            <a:r>
              <a:rPr lang="en-US" dirty="0" smtClean="0"/>
              <a:t>Learn how to evaluate Statistical Results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About the Course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Two Metric Variables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659" y="1066800"/>
            <a:ext cx="7520141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Fancy Plots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4" name="Picture 4" descr="Life Satisfaction and GDP per capita at PPP | The Economist"/>
          <p:cNvPicPr>
            <a:picLocks noChangeAspect="1" noChangeArrowheads="1"/>
          </p:cNvPicPr>
          <p:nvPr/>
        </p:nvPicPr>
        <p:blipFill>
          <a:blip r:embed="rId2" cstate="print"/>
          <a:srcRect r="48715"/>
          <a:stretch>
            <a:fillRect/>
          </a:stretch>
        </p:blipFill>
        <p:spPr bwMode="auto">
          <a:xfrm>
            <a:off x="3048000" y="1143000"/>
            <a:ext cx="4572000" cy="5334000"/>
          </a:xfrm>
          <a:prstGeom prst="rect">
            <a:avLst/>
          </a:prstGeom>
          <a:noFill/>
        </p:spPr>
      </p:pic>
      <p:pic>
        <p:nvPicPr>
          <p:cNvPr id="5126" name="Picture 6" descr="http://junkcharts.typepad.com/.a/6a00d8341e992c53ef01053636a90c970c-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71600"/>
            <a:ext cx="9107808" cy="4572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Data Presentation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http://4.bp.blogspot.com/-67iO2JPLaj4/UEfTzgHBEOI/AAAAAAAAApc/G9xuok8MvP4/s1600/competitivnes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219200"/>
            <a:ext cx="7543800" cy="51204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 Statistics of a Variable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Mode: Value of variable that occurs the most</a:t>
            </a:r>
          </a:p>
          <a:p>
            <a:r>
              <a:rPr lang="en-US" dirty="0" smtClean="0"/>
              <a:t>Median (50</a:t>
            </a:r>
            <a:r>
              <a:rPr lang="en-US" baseline="30000" dirty="0" smtClean="0"/>
              <a:t>th</a:t>
            </a:r>
            <a:r>
              <a:rPr lang="en-US" dirty="0" smtClean="0"/>
              <a:t> Percentile): Value of variable that divides all observations into two equal groups</a:t>
            </a:r>
          </a:p>
          <a:p>
            <a:r>
              <a:rPr lang="en-US" dirty="0" smtClean="0"/>
              <a:t>Mean: Sum of values divided by the number of their observations</a:t>
            </a:r>
          </a:p>
          <a:p>
            <a:r>
              <a:rPr lang="en-US" dirty="0" smtClean="0"/>
              <a:t>What do the different statistics mean?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Summary Statistics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04373"/>
            <a:ext cx="6200775" cy="585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 Statistics of a Variable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080077"/>
            <a:ext cx="6324600" cy="570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186238"/>
            <a:ext cx="5648325" cy="5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Summary Statistics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 Statistics of a Variable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Range: Difference between largest and smallest observation values</a:t>
            </a:r>
          </a:p>
          <a:p>
            <a:r>
              <a:rPr lang="en-US" dirty="0" smtClean="0"/>
              <a:t>Standard Deviation: Average distance from the mean </a:t>
            </a:r>
          </a:p>
          <a:p>
            <a:r>
              <a:rPr lang="en-US" dirty="0" smtClean="0"/>
              <a:t>Variance: Square of standard deviation!</a:t>
            </a:r>
          </a:p>
          <a:p>
            <a:r>
              <a:rPr lang="en-US" dirty="0" smtClean="0"/>
              <a:t>Standard Error: Standard deviation of means from many different samples</a:t>
            </a:r>
          </a:p>
          <a:p>
            <a:r>
              <a:rPr lang="en-US" dirty="0" smtClean="0"/>
              <a:t>Standard Score: Value of observation minus the mean, and this difference is divided by standard deviation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Summary Statistics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4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Summary Statistics of a Variable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0696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Lower Quartile (Q1): 25</a:t>
            </a:r>
            <a:r>
              <a:rPr lang="en-US" baseline="30000" dirty="0"/>
              <a:t>th</a:t>
            </a:r>
            <a:r>
              <a:rPr lang="en-US" dirty="0"/>
              <a:t> percentile of data. It can be interpreted as the </a:t>
            </a:r>
            <a:r>
              <a:rPr lang="en-IN" dirty="0"/>
              <a:t>median of the lower half of the sample</a:t>
            </a:r>
          </a:p>
          <a:p>
            <a:pPr lvl="0"/>
            <a:r>
              <a:rPr lang="en-US" dirty="0"/>
              <a:t>Upper Quartile (Q3): 75</a:t>
            </a:r>
            <a:r>
              <a:rPr lang="en-US" baseline="30000" dirty="0"/>
              <a:t>th</a:t>
            </a:r>
            <a:r>
              <a:rPr lang="en-US" dirty="0"/>
              <a:t> percentile of data. It is also the </a:t>
            </a:r>
            <a:r>
              <a:rPr lang="en-IN" dirty="0"/>
              <a:t>median of the upper half of the sample</a:t>
            </a:r>
          </a:p>
          <a:p>
            <a:pPr lvl="0"/>
            <a:r>
              <a:rPr lang="en-IN" dirty="0"/>
              <a:t>(If </a:t>
            </a:r>
            <a:r>
              <a:rPr lang="en-IN" i="1" dirty="0"/>
              <a:t>n </a:t>
            </a:r>
            <a:r>
              <a:rPr lang="en-IN" dirty="0"/>
              <a:t>is odd, the median of the entire sample is excluded from both halves when computing quartiles.)</a:t>
            </a:r>
          </a:p>
          <a:p>
            <a:pPr lvl="0"/>
            <a:r>
              <a:rPr lang="en-IN" dirty="0"/>
              <a:t>Interquartile range (IQR): It is a  measure of variability. It is not as sensitive to the presence of outliers (values very different from the mean) as the standard deviation. IQR = Q3 – Q1</a:t>
            </a:r>
          </a:p>
          <a:p>
            <a:pPr lvl="0"/>
            <a:r>
              <a:rPr lang="en-IN" dirty="0"/>
              <a:t>Semi Interquartile range: IQR/2</a:t>
            </a:r>
          </a:p>
          <a:p>
            <a:pPr lvl="0"/>
            <a:r>
              <a:rPr lang="en-IN" dirty="0"/>
              <a:t>Mid Quartile: (Q1 + Q3)/</a:t>
            </a:r>
            <a:r>
              <a:rPr lang="en-IN" dirty="0" smtClean="0"/>
              <a:t>2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Summary Statistics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Summary Statistics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219200"/>
            <a:ext cx="7353300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352800" y="2057400"/>
            <a:ext cx="4876800" cy="396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Example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Summary Statistics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Error: s/</a:t>
            </a:r>
            <a:r>
              <a:rPr lang="en-US" dirty="0" smtClean="0">
                <a:latin typeface="Calibri"/>
              </a:rPr>
              <a:t>√n.  (0.82/</a:t>
            </a:r>
            <a:r>
              <a:rPr lang="en-US" dirty="0" smtClean="0"/>
              <a:t> √ </a:t>
            </a:r>
            <a:r>
              <a:rPr lang="en-US" dirty="0" smtClean="0">
                <a:latin typeface="Calibri"/>
              </a:rPr>
              <a:t>7)</a:t>
            </a:r>
          </a:p>
          <a:p>
            <a:r>
              <a:rPr lang="en-US" dirty="0" smtClean="0">
                <a:latin typeface="Calibri"/>
              </a:rPr>
              <a:t>Standard score: (x - x̄)/s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Add </a:t>
            </a:r>
            <a:r>
              <a:rPr lang="en-US" dirty="0" err="1" smtClean="0">
                <a:solidFill>
                  <a:srgbClr val="C00000"/>
                </a:solidFill>
              </a:rPr>
              <a:t>Ons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Summary Statistics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learn.bu.edu/bbcswebdav/pid-826908-dt-content-rid-2073693_1/courses/13sprgmetcj702_ol/course_images/metcj702_W02S01T05_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8348093" cy="455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Statistics?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Statistics is a set of concepts, rules and methods for </a:t>
            </a:r>
          </a:p>
          <a:p>
            <a:pPr lvl="1"/>
            <a:r>
              <a:rPr lang="en-US" dirty="0" smtClean="0"/>
              <a:t>Collecting data</a:t>
            </a:r>
            <a:endParaRPr lang="en-US" dirty="0"/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Analyzing data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Drawing conclusions from data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 Statistics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Origin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Ancient world </a:t>
            </a:r>
            <a:r>
              <a:rPr lang="en-US" dirty="0" err="1" smtClean="0"/>
              <a:t>Astragalis</a:t>
            </a:r>
            <a:endParaRPr lang="en-US" dirty="0"/>
          </a:p>
          <a:p>
            <a:r>
              <a:rPr lang="en-US" dirty="0" smtClean="0"/>
              <a:t>Dice on Egyptian Tombs</a:t>
            </a:r>
          </a:p>
          <a:p>
            <a:r>
              <a:rPr lang="en-US" dirty="0" smtClean="0"/>
              <a:t>Greeks, Romans and Arabs: cards, board games </a:t>
            </a:r>
          </a:p>
          <a:p>
            <a:r>
              <a:rPr lang="en-US" dirty="0" smtClean="0"/>
              <a:t>Study of statistics began in the 16</a:t>
            </a:r>
            <a:r>
              <a:rPr lang="en-US" baseline="30000" dirty="0" smtClean="0"/>
              <a:t>th</a:t>
            </a:r>
            <a:r>
              <a:rPr lang="en-US" dirty="0" smtClean="0"/>
              <a:t> century.</a:t>
            </a:r>
          </a:p>
          <a:p>
            <a:r>
              <a:rPr lang="en-US" dirty="0" smtClean="0"/>
              <a:t> Why so late?</a:t>
            </a:r>
          </a:p>
        </p:txBody>
      </p:sp>
      <p:pic>
        <p:nvPicPr>
          <p:cNvPr id="34818" name="Picture 2" descr="http://img.wikinut.com/img/17zlfd1s0gyaty-u/jpeg/0/Astragali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0"/>
            <a:ext cx="5002442" cy="3276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 Statistics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cricketweb.net/wp-content/uploads/2015/01/01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1450"/>
            <a:ext cx="8915400" cy="6686550"/>
          </a:xfrm>
          <a:prstGeom prst="rect">
            <a:avLst/>
          </a:prstGeom>
          <a:noFill/>
        </p:spPr>
      </p:pic>
      <p:pic>
        <p:nvPicPr>
          <p:cNvPr id="14340" name="Picture 4" descr="http://covermyfb.com/media/covers/T4z2nL6p8RSKnWO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905000"/>
            <a:ext cx="7810500" cy="2895601"/>
          </a:xfrm>
          <a:prstGeom prst="rect">
            <a:avLst/>
          </a:prstGeom>
          <a:noFill/>
        </p:spPr>
      </p:pic>
      <p:pic>
        <p:nvPicPr>
          <p:cNvPr id="14342" name="Picture 6" descr="http://unstats.un.org/unsd/environment/Images/Meteo%20event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228600"/>
            <a:ext cx="8458200" cy="6454510"/>
          </a:xfrm>
          <a:prstGeom prst="rect">
            <a:avLst/>
          </a:prstGeom>
          <a:noFill/>
        </p:spPr>
      </p:pic>
      <p:pic>
        <p:nvPicPr>
          <p:cNvPr id="14344" name="Picture 8" descr="http://static.guim.co.uk/sys-images/Guardian/Pix/maps_and_graphs/2010/7/15/1279213309681/Crime-statistics-graphic-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228600"/>
            <a:ext cx="6710254" cy="6400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 Statistics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Will you ever need Statistics?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 “bet” you would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How to evaluate if </a:t>
            </a:r>
            <a:r>
              <a:rPr lang="en-US" dirty="0" err="1" smtClean="0"/>
              <a:t>Ratul</a:t>
            </a:r>
            <a:r>
              <a:rPr lang="en-US" dirty="0" smtClean="0"/>
              <a:t> is a better teacher than I am?</a:t>
            </a:r>
          </a:p>
          <a:p>
            <a:pPr lvl="1"/>
            <a:r>
              <a:rPr lang="en-US" dirty="0" smtClean="0"/>
              <a:t>“Eat raw yogurt and live to be 100”</a:t>
            </a:r>
          </a:p>
          <a:p>
            <a:pPr lvl="1"/>
            <a:r>
              <a:rPr lang="en-US" dirty="0" smtClean="0"/>
              <a:t>Stock market: averages</a:t>
            </a:r>
            <a:r>
              <a:rPr lang="en-US" dirty="0"/>
              <a:t>, indicators, trends</a:t>
            </a:r>
            <a:r>
              <a:rPr lang="en-US" dirty="0" smtClean="0"/>
              <a:t>, exchange rates</a:t>
            </a:r>
          </a:p>
          <a:p>
            <a:pPr lvl="1"/>
            <a:r>
              <a:rPr lang="en-US" dirty="0" smtClean="0"/>
              <a:t>Education: standardized testing, Percentiles</a:t>
            </a:r>
          </a:p>
          <a:p>
            <a:pPr lvl="1"/>
            <a:r>
              <a:rPr lang="en-US" dirty="0" smtClean="0"/>
              <a:t>Hollywood: who’s watching </a:t>
            </a:r>
            <a:r>
              <a:rPr lang="en-US" dirty="0"/>
              <a:t>what, and </a:t>
            </a:r>
            <a:r>
              <a:rPr lang="en-US" dirty="0" smtClean="0"/>
              <a:t>why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488668"/>
            <a:ext cx="4191000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On Statistics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2015</Words>
  <Application>Microsoft Office PowerPoint</Application>
  <PresentationFormat>On-screen Show (4:3)</PresentationFormat>
  <Paragraphs>443</Paragraphs>
  <Slides>58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Arial</vt:lpstr>
      <vt:lpstr>Calibri</vt:lpstr>
      <vt:lpstr>Times New Roman</vt:lpstr>
      <vt:lpstr>Office Theme</vt:lpstr>
      <vt:lpstr>Statistics</vt:lpstr>
      <vt:lpstr>Books</vt:lpstr>
      <vt:lpstr>Course Details</vt:lpstr>
      <vt:lpstr>Other Details</vt:lpstr>
      <vt:lpstr>Aim of this Course</vt:lpstr>
      <vt:lpstr>What is Statistics?</vt:lpstr>
      <vt:lpstr>Origin</vt:lpstr>
      <vt:lpstr>PowerPoint Presentation</vt:lpstr>
      <vt:lpstr>Will you ever need Statistics?</vt:lpstr>
      <vt:lpstr>Stats from Zomato Chinese Restaurant in Khan Market. </vt:lpstr>
      <vt:lpstr>Do you think..</vt:lpstr>
      <vt:lpstr>Coin Toss Example</vt:lpstr>
      <vt:lpstr>Stats from Zomato Chinese Restaurant in Khan Market. </vt:lpstr>
      <vt:lpstr>Do you think..</vt:lpstr>
      <vt:lpstr>Literary Digest Example</vt:lpstr>
      <vt:lpstr>PowerPoint Presentation</vt:lpstr>
      <vt:lpstr>Is there something fishy?</vt:lpstr>
      <vt:lpstr>So far…</vt:lpstr>
      <vt:lpstr>The Road Ahead</vt:lpstr>
      <vt:lpstr>Data – The Raw Materials</vt:lpstr>
      <vt:lpstr>Variables, Values and Elements</vt:lpstr>
      <vt:lpstr>Data Collection</vt:lpstr>
      <vt:lpstr>Key Points</vt:lpstr>
      <vt:lpstr>How many children are in this family?</vt:lpstr>
      <vt:lpstr>Observational Data</vt:lpstr>
      <vt:lpstr>Well Framed Question</vt:lpstr>
      <vt:lpstr>Well Stirred Sample</vt:lpstr>
      <vt:lpstr>Errors</vt:lpstr>
      <vt:lpstr>Experimental Data</vt:lpstr>
      <vt:lpstr>Scurvy Experiment</vt:lpstr>
      <vt:lpstr>Issues with Experiments</vt:lpstr>
      <vt:lpstr>Data Presentation</vt:lpstr>
      <vt:lpstr>One Category Variable</vt:lpstr>
      <vt:lpstr>Two Category Variable</vt:lpstr>
      <vt:lpstr>Two Category Variable</vt:lpstr>
      <vt:lpstr>Example 1</vt:lpstr>
      <vt:lpstr>Example 1</vt:lpstr>
      <vt:lpstr>Example 1</vt:lpstr>
      <vt:lpstr>PowerPoint Presentation</vt:lpstr>
      <vt:lpstr>PowerPoint Presentation</vt:lpstr>
      <vt:lpstr>PowerPoint Presentation</vt:lpstr>
      <vt:lpstr>PowerPoint Presentation</vt:lpstr>
      <vt:lpstr>Metric Variable</vt:lpstr>
      <vt:lpstr>Metric Variable</vt:lpstr>
      <vt:lpstr>Metric Variable</vt:lpstr>
      <vt:lpstr>Metric Variable</vt:lpstr>
      <vt:lpstr>Example 2</vt:lpstr>
      <vt:lpstr>Example 2</vt:lpstr>
      <vt:lpstr>Example 2</vt:lpstr>
      <vt:lpstr>Two Metric Variables</vt:lpstr>
      <vt:lpstr>Fancy Plots</vt:lpstr>
      <vt:lpstr>Summary Statistics of a Variable</vt:lpstr>
      <vt:lpstr>Summary Statistics of a Variable</vt:lpstr>
      <vt:lpstr>Summary Statistics of a Variable</vt:lpstr>
      <vt:lpstr>Summary Statistics of a Variable</vt:lpstr>
      <vt:lpstr>Example</vt:lpstr>
      <vt:lpstr>Example</vt:lpstr>
      <vt:lpstr>Add 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</dc:title>
  <dc:creator>ANURADHA SAHA</dc:creator>
  <cp:lastModifiedBy>Anuradha Saha</cp:lastModifiedBy>
  <cp:revision>208</cp:revision>
  <dcterms:created xsi:type="dcterms:W3CDTF">2015-04-20T11:20:26Z</dcterms:created>
  <dcterms:modified xsi:type="dcterms:W3CDTF">2015-09-03T05:33:04Z</dcterms:modified>
</cp:coreProperties>
</file>