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8" r:id="rId3"/>
    <p:sldId id="260" r:id="rId4"/>
    <p:sldId id="270" r:id="rId5"/>
    <p:sldId id="273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4/27/2016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4/27/2016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Determinants and Inverse 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this system of equation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latin typeface="Cambria Math" panose="02040503050406030204" pitchFamily="18" charset="0"/>
                  </a:rPr>
                  <a:t>Solve this system of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den>
                    </m:f>
                  </m:oMath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I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Also called Cramer’s Rule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Determinant calculation by Co-factors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Let us consider A which is a n by n matrix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:r>
                  <a:rPr lang="en-IN" dirty="0"/>
                  <a:t>This is called the </a:t>
                </a:r>
                <a:r>
                  <a:rPr lang="en-IN" i="1" dirty="0"/>
                  <a:t>expansion of </a:t>
                </a:r>
                <a:r>
                  <a:rPr lang="en-IN" i="1" dirty="0" smtClean="0"/>
                  <a:t>determinant </a:t>
                </a:r>
                <a:r>
                  <a:rPr lang="en-IN" b="1" dirty="0" smtClean="0"/>
                  <a:t>A</a:t>
                </a:r>
                <a:r>
                  <a:rPr lang="en-IN" dirty="0"/>
                  <a:t>| </a:t>
                </a:r>
                <a:r>
                  <a:rPr lang="en-IN" i="1" dirty="0"/>
                  <a:t>in terms of the elements of the </a:t>
                </a:r>
                <a:r>
                  <a:rPr lang="en-IN" i="1" dirty="0" err="1"/>
                  <a:t>ith</a:t>
                </a:r>
                <a:r>
                  <a:rPr lang="en-IN" i="1" dirty="0"/>
                  <a:t> row</a:t>
                </a:r>
                <a:r>
                  <a:rPr lang="en-IN" dirty="0"/>
                  <a:t>. </a:t>
                </a:r>
                <a:endParaRPr lang="en-IN" dirty="0" smtClean="0"/>
              </a:p>
              <a:p>
                <a:r>
                  <a:rPr lang="en-IN" dirty="0" smtClean="0"/>
                  <a:t>The coefficients </a:t>
                </a:r>
                <a:r>
                  <a:rPr lang="en-IN" i="1" dirty="0" smtClean="0"/>
                  <a:t>C</a:t>
                </a:r>
                <a:r>
                  <a:rPr lang="en-IN" i="1" baseline="-25000" dirty="0" smtClean="0"/>
                  <a:t>i</a:t>
                </a:r>
                <a:r>
                  <a:rPr lang="en-IN" baseline="-25000" dirty="0" smtClean="0"/>
                  <a:t>1</a:t>
                </a:r>
                <a:r>
                  <a:rPr lang="en-IN" i="1" dirty="0"/>
                  <a:t>, . . . , </a:t>
                </a:r>
                <a:r>
                  <a:rPr lang="en-IN" i="1" dirty="0" err="1"/>
                  <a:t>C</a:t>
                </a:r>
                <a:r>
                  <a:rPr lang="en-IN" i="1" baseline="-25000" dirty="0" err="1"/>
                  <a:t>in</a:t>
                </a:r>
                <a:r>
                  <a:rPr lang="en-IN" i="1" dirty="0"/>
                  <a:t> </a:t>
                </a:r>
                <a:r>
                  <a:rPr lang="en-IN" dirty="0"/>
                  <a:t>are the </a:t>
                </a:r>
                <a:r>
                  <a:rPr lang="en-IN" b="1" dirty="0"/>
                  <a:t>cofactors </a:t>
                </a:r>
                <a:r>
                  <a:rPr lang="en-IN" dirty="0"/>
                  <a:t>of the elements </a:t>
                </a:r>
                <a:r>
                  <a:rPr lang="en-IN" i="1" dirty="0"/>
                  <a:t>a</a:t>
                </a:r>
                <a:r>
                  <a:rPr lang="en-IN" i="1" baseline="-25000" dirty="0"/>
                  <a:t>i</a:t>
                </a:r>
                <a:r>
                  <a:rPr lang="en-IN" baseline="-25000" dirty="0"/>
                  <a:t>1</a:t>
                </a:r>
                <a:r>
                  <a:rPr lang="en-IN" i="1" dirty="0"/>
                  <a:t>, . . . , </a:t>
                </a:r>
                <a:r>
                  <a:rPr lang="en-IN" i="1" dirty="0" err="1" smtClean="0"/>
                  <a:t>a</a:t>
                </a:r>
                <a:r>
                  <a:rPr lang="en-IN" i="1" baseline="-25000" dirty="0" err="1" smtClean="0"/>
                  <a:t>in</a:t>
                </a:r>
                <a:r>
                  <a:rPr lang="en-IN" dirty="0"/>
                  <a:t/>
                </a:r>
                <a:br>
                  <a:rPr lang="en-IN" dirty="0"/>
                </a:br>
                <a:endParaRPr lang="en-IN" dirty="0" smtClean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484" y="4662830"/>
            <a:ext cx="56959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Rules of determinant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90733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Let </a:t>
            </a:r>
            <a:r>
              <a:rPr lang="en-IN" b="1" dirty="0"/>
              <a:t>A </a:t>
            </a:r>
            <a:r>
              <a:rPr lang="en-IN" dirty="0"/>
              <a:t>be an </a:t>
            </a:r>
            <a:r>
              <a:rPr lang="en-IN" i="1" dirty="0"/>
              <a:t>n </a:t>
            </a:r>
            <a:r>
              <a:rPr lang="en-IN" dirty="0"/>
              <a:t>× </a:t>
            </a:r>
            <a:r>
              <a:rPr lang="en-IN" i="1" dirty="0"/>
              <a:t>n </a:t>
            </a:r>
            <a:r>
              <a:rPr lang="en-IN" dirty="0"/>
              <a:t>matrix. Then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If </a:t>
            </a:r>
            <a:r>
              <a:rPr lang="en-IN" dirty="0"/>
              <a:t>all the elements in a row (or column) of </a:t>
            </a:r>
            <a:r>
              <a:rPr lang="en-IN" b="1" dirty="0"/>
              <a:t>A </a:t>
            </a:r>
            <a:r>
              <a:rPr lang="en-IN" dirty="0"/>
              <a:t>are 0, then |</a:t>
            </a:r>
            <a:r>
              <a:rPr lang="en-IN" b="1" dirty="0"/>
              <a:t>A</a:t>
            </a:r>
            <a:r>
              <a:rPr lang="en-IN" dirty="0"/>
              <a:t>| = </a:t>
            </a:r>
            <a:r>
              <a:rPr lang="en-IN" dirty="0" smtClean="0"/>
              <a:t>0.</a:t>
            </a:r>
          </a:p>
          <a:p>
            <a:pPr lvl="1"/>
            <a:r>
              <a:rPr lang="en-IN" dirty="0"/>
              <a:t>|</a:t>
            </a:r>
            <a:r>
              <a:rPr lang="en-IN" b="1" dirty="0" smtClean="0"/>
              <a:t>A</a:t>
            </a:r>
            <a:r>
              <a:rPr lang="en-IN" dirty="0" smtClean="0"/>
              <a:t>’| </a:t>
            </a:r>
            <a:r>
              <a:rPr lang="en-IN" dirty="0"/>
              <a:t>= |</a:t>
            </a:r>
            <a:r>
              <a:rPr lang="en-IN" b="1" dirty="0"/>
              <a:t>A</a:t>
            </a:r>
            <a:r>
              <a:rPr lang="en-IN" dirty="0"/>
              <a:t>|, where </a:t>
            </a:r>
            <a:r>
              <a:rPr lang="en-IN" b="1" dirty="0" smtClean="0"/>
              <a:t>A</a:t>
            </a:r>
            <a:r>
              <a:rPr lang="en-IN" dirty="0" smtClean="0"/>
              <a:t>’ </a:t>
            </a:r>
            <a:r>
              <a:rPr lang="en-IN" dirty="0"/>
              <a:t>is the transpose of </a:t>
            </a:r>
            <a:r>
              <a:rPr lang="en-IN" b="1" dirty="0"/>
              <a:t>A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If </a:t>
            </a:r>
            <a:r>
              <a:rPr lang="en-IN" dirty="0"/>
              <a:t>all the elements in a single row (or column) of </a:t>
            </a:r>
            <a:r>
              <a:rPr lang="en-IN" b="1" dirty="0"/>
              <a:t>A </a:t>
            </a:r>
            <a:r>
              <a:rPr lang="en-IN" dirty="0"/>
              <a:t>are multiplied by </a:t>
            </a:r>
            <a:r>
              <a:rPr lang="en-IN" dirty="0" smtClean="0"/>
              <a:t>a number </a:t>
            </a:r>
            <a:r>
              <a:rPr lang="en-IN" i="1" dirty="0"/>
              <a:t>α</a:t>
            </a:r>
            <a:r>
              <a:rPr lang="en-IN" dirty="0"/>
              <a:t>, the determinant is multiplied by </a:t>
            </a:r>
            <a:r>
              <a:rPr lang="en-IN" i="1" dirty="0" smtClean="0"/>
              <a:t>α</a:t>
            </a:r>
            <a:r>
              <a:rPr lang="en-IN" dirty="0" smtClean="0"/>
              <a:t>.</a:t>
            </a:r>
            <a:endParaRPr lang="en-IN" dirty="0"/>
          </a:p>
          <a:p>
            <a:pPr lvl="1"/>
            <a:r>
              <a:rPr lang="en-IN" dirty="0" smtClean="0"/>
              <a:t>If </a:t>
            </a:r>
            <a:r>
              <a:rPr lang="en-IN" dirty="0"/>
              <a:t>two rows (or two columns) of </a:t>
            </a:r>
            <a:r>
              <a:rPr lang="en-IN" b="1" dirty="0"/>
              <a:t>A </a:t>
            </a:r>
            <a:r>
              <a:rPr lang="en-IN" dirty="0"/>
              <a:t>are interchanged, the determinant </a:t>
            </a:r>
            <a:r>
              <a:rPr lang="en-IN" dirty="0" smtClean="0"/>
              <a:t>changes sign</a:t>
            </a:r>
            <a:r>
              <a:rPr lang="en-IN" dirty="0"/>
              <a:t>, but the absolute value remains </a:t>
            </a:r>
            <a:r>
              <a:rPr lang="en-IN" dirty="0" smtClean="0"/>
              <a:t>unchanged.</a:t>
            </a:r>
          </a:p>
          <a:p>
            <a:pPr lvl="1"/>
            <a:r>
              <a:rPr lang="en-IN" dirty="0" smtClean="0"/>
              <a:t>If </a:t>
            </a:r>
            <a:r>
              <a:rPr lang="en-IN" dirty="0"/>
              <a:t>two of the rows (or columns) of </a:t>
            </a:r>
            <a:r>
              <a:rPr lang="en-IN" b="1" dirty="0"/>
              <a:t>A </a:t>
            </a:r>
            <a:r>
              <a:rPr lang="en-IN" dirty="0"/>
              <a:t>are proportional, then |</a:t>
            </a:r>
            <a:r>
              <a:rPr lang="en-IN" b="1" dirty="0"/>
              <a:t>A</a:t>
            </a:r>
            <a:r>
              <a:rPr lang="en-IN" dirty="0"/>
              <a:t>| = </a:t>
            </a:r>
            <a:r>
              <a:rPr lang="en-IN" dirty="0" smtClean="0"/>
              <a:t>0.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value of the determinant of </a:t>
            </a:r>
            <a:r>
              <a:rPr lang="en-IN" b="1" dirty="0"/>
              <a:t>A </a:t>
            </a:r>
            <a:r>
              <a:rPr lang="en-IN" dirty="0"/>
              <a:t>is unchanged if a multiple of one row (</a:t>
            </a:r>
            <a:r>
              <a:rPr lang="en-IN" dirty="0" smtClean="0"/>
              <a:t>or one </a:t>
            </a:r>
            <a:r>
              <a:rPr lang="en-IN" dirty="0"/>
              <a:t>column) is added to a different row (or column) of </a:t>
            </a:r>
            <a:r>
              <a:rPr lang="en-IN" b="1" dirty="0" smtClean="0"/>
              <a:t>A</a:t>
            </a:r>
            <a:r>
              <a:rPr lang="en-IN" dirty="0" smtClean="0"/>
              <a:t>.</a:t>
            </a:r>
            <a:endParaRPr lang="en-IN" dirty="0"/>
          </a:p>
          <a:p>
            <a:pPr lvl="1"/>
            <a:r>
              <a:rPr lang="en-IN" dirty="0" smtClean="0"/>
              <a:t>The </a:t>
            </a:r>
            <a:r>
              <a:rPr lang="en-IN" dirty="0"/>
              <a:t>determinant of the product of two </a:t>
            </a:r>
            <a:r>
              <a:rPr lang="en-IN" i="1" dirty="0"/>
              <a:t>n</a:t>
            </a:r>
            <a:r>
              <a:rPr lang="en-IN" dirty="0"/>
              <a:t>× </a:t>
            </a:r>
            <a:r>
              <a:rPr lang="en-IN" i="1" dirty="0"/>
              <a:t>n </a:t>
            </a:r>
            <a:r>
              <a:rPr lang="en-IN" dirty="0"/>
              <a:t>matrices </a:t>
            </a:r>
            <a:r>
              <a:rPr lang="en-IN" b="1" dirty="0"/>
              <a:t>A </a:t>
            </a:r>
            <a:r>
              <a:rPr lang="en-IN" dirty="0"/>
              <a:t>and </a:t>
            </a:r>
            <a:r>
              <a:rPr lang="en-IN" b="1" dirty="0"/>
              <a:t>B </a:t>
            </a:r>
            <a:r>
              <a:rPr lang="en-IN" dirty="0"/>
              <a:t>is the </a:t>
            </a:r>
            <a:r>
              <a:rPr lang="en-IN" dirty="0" smtClean="0"/>
              <a:t>product of </a:t>
            </a:r>
            <a:r>
              <a:rPr lang="en-IN" dirty="0"/>
              <a:t>the determinants of each of the </a:t>
            </a:r>
            <a:r>
              <a:rPr lang="en-IN" dirty="0" smtClean="0"/>
              <a:t>factors:</a:t>
            </a:r>
          </a:p>
          <a:p>
            <a:pPr marL="457200" lvl="1" indent="0" algn="ctr">
              <a:buNone/>
            </a:pPr>
            <a:r>
              <a:rPr lang="en-IN" b="1" dirty="0" smtClean="0"/>
              <a:t>|AB</a:t>
            </a:r>
            <a:r>
              <a:rPr lang="en-IN" dirty="0"/>
              <a:t>| = |</a:t>
            </a:r>
            <a:r>
              <a:rPr lang="en-IN" b="1" dirty="0"/>
              <a:t>A</a:t>
            </a:r>
            <a:r>
              <a:rPr lang="en-IN" dirty="0"/>
              <a:t>| · |</a:t>
            </a:r>
            <a:r>
              <a:rPr lang="en-IN" b="1" dirty="0" smtClean="0"/>
              <a:t>B</a:t>
            </a:r>
            <a:r>
              <a:rPr lang="en-IN" dirty="0" smtClean="0"/>
              <a:t>|</a:t>
            </a:r>
          </a:p>
          <a:p>
            <a:pPr lvl="1"/>
            <a:r>
              <a:rPr lang="en-IN" dirty="0" smtClean="0"/>
              <a:t>In general, |</a:t>
            </a:r>
            <a:r>
              <a:rPr lang="en-IN" b="1" dirty="0" smtClean="0"/>
              <a:t>A + B</a:t>
            </a:r>
            <a:r>
              <a:rPr lang="en-IN" dirty="0" smtClean="0"/>
              <a:t>| ≠ |</a:t>
            </a:r>
            <a:r>
              <a:rPr lang="en-IN" b="1" dirty="0" smtClean="0"/>
              <a:t>A</a:t>
            </a:r>
            <a:r>
              <a:rPr lang="en-IN" dirty="0" smtClean="0"/>
              <a:t>| + |</a:t>
            </a:r>
            <a:r>
              <a:rPr lang="en-IN" b="1" dirty="0" smtClean="0"/>
              <a:t>B</a:t>
            </a:r>
            <a:r>
              <a:rPr lang="en-IN" dirty="0" smtClean="0"/>
              <a:t>|</a:t>
            </a:r>
            <a:endParaRPr lang="en-IN" dirty="0"/>
          </a:p>
          <a:p>
            <a:pPr lvl="1"/>
            <a:r>
              <a:rPr lang="en-IN" dirty="0" smtClean="0"/>
              <a:t>If </a:t>
            </a:r>
            <a:r>
              <a:rPr lang="en-IN" i="1" dirty="0"/>
              <a:t>α </a:t>
            </a:r>
            <a:r>
              <a:rPr lang="en-IN" dirty="0"/>
              <a:t>is a real number</a:t>
            </a:r>
            <a:r>
              <a:rPr lang="en-IN" dirty="0" smtClean="0"/>
              <a:t>,|</a:t>
            </a:r>
            <a:r>
              <a:rPr lang="en-IN" i="1" dirty="0"/>
              <a:t>α</a:t>
            </a:r>
            <a:r>
              <a:rPr lang="en-IN" b="1" dirty="0"/>
              <a:t>A</a:t>
            </a:r>
            <a:r>
              <a:rPr lang="en-IN" dirty="0"/>
              <a:t>| = </a:t>
            </a:r>
            <a:r>
              <a:rPr lang="en-IN" i="1" dirty="0"/>
              <a:t>α</a:t>
            </a:r>
            <a:r>
              <a:rPr lang="en-IN" i="1" baseline="30000" dirty="0" err="1"/>
              <a:t>n</a:t>
            </a:r>
            <a:r>
              <a:rPr lang="en-IN" dirty="0" err="1"/>
              <a:t>|</a:t>
            </a:r>
            <a:r>
              <a:rPr lang="en-IN" b="1" dirty="0" err="1"/>
              <a:t>A</a:t>
            </a:r>
            <a:r>
              <a:rPr lang="en-IN" dirty="0" smtClean="0"/>
              <a:t>|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Inverse of a matrix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If AX = XA = I then X is said to be the inverse of A</a:t>
                </a:r>
              </a:p>
              <a:p>
                <a:r>
                  <a:rPr lang="en-IN" dirty="0" smtClean="0"/>
                  <a:t>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|"/>
                        <m:endChr m:val="|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N" dirty="0" smtClean="0"/>
                  <a:t> then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N" dirty="0" smtClean="0"/>
              </a:p>
              <a:p>
                <a:r>
                  <a:rPr lang="en-IN" dirty="0"/>
                  <a:t>Provided that |</a:t>
                </a:r>
                <a:r>
                  <a:rPr lang="en-IN" b="1" dirty="0"/>
                  <a:t>A</a:t>
                </a:r>
                <a:r>
                  <a:rPr lang="en-IN" dirty="0"/>
                  <a:t>| ≠ 0, one has:</a:t>
                </a:r>
              </a:p>
              <a:p>
                <a:pPr marL="0" indent="0" algn="ctr">
                  <a:buNone/>
                </a:pPr>
                <a:r>
                  <a:rPr lang="en-IN" b="1"/>
                  <a:t>AX </a:t>
                </a:r>
                <a:r>
                  <a:rPr lang="en-IN"/>
                  <a:t>= </a:t>
                </a:r>
                <a:r>
                  <a:rPr lang="en-IN" b="1"/>
                  <a:t>B </a:t>
                </a:r>
                <a:r>
                  <a:rPr lang="en-IN"/>
                  <a:t>⇐⇒ </a:t>
                </a:r>
                <a:r>
                  <a:rPr lang="en-IN" b="1"/>
                  <a:t>X </a:t>
                </a:r>
                <a:r>
                  <a:rPr lang="en-IN"/>
                  <a:t>= </a:t>
                </a:r>
                <a:r>
                  <a:rPr lang="en-IN" b="1"/>
                  <a:t>A</a:t>
                </a:r>
                <a:r>
                  <a:rPr lang="en-IN" baseline="30000"/>
                  <a:t>−1</a:t>
                </a:r>
                <a:r>
                  <a:rPr lang="en-IN" b="1"/>
                  <a:t>B</a:t>
                </a:r>
                <a:r>
                  <a:rPr lang="en-IN"/>
                  <a:t/>
                </a:r>
                <a:br>
                  <a:rPr lang="en-IN"/>
                </a:br>
                <a:r>
                  <a:rPr lang="en-IN" b="1"/>
                  <a:t>YA </a:t>
                </a:r>
                <a:r>
                  <a:rPr lang="en-IN"/>
                  <a:t>= </a:t>
                </a:r>
                <a:r>
                  <a:rPr lang="en-IN" b="1"/>
                  <a:t>B </a:t>
                </a:r>
                <a:r>
                  <a:rPr lang="en-IN"/>
                  <a:t>⇐⇒ </a:t>
                </a:r>
                <a:r>
                  <a:rPr lang="en-IN" b="1"/>
                  <a:t>Y </a:t>
                </a:r>
                <a:r>
                  <a:rPr lang="en-IN"/>
                  <a:t>= </a:t>
                </a:r>
                <a:r>
                  <a:rPr lang="en-IN" b="1"/>
                  <a:t>BA</a:t>
                </a:r>
                <a:r>
                  <a:rPr lang="en-IN" baseline="30000"/>
                  <a:t>−</a:t>
                </a:r>
                <a:r>
                  <a:rPr lang="en-IN" baseline="30000" smtClean="0"/>
                  <a:t>1</a:t>
                </a:r>
                <a:endParaRPr lang="en-IN" dirty="0" smtClean="0"/>
              </a:p>
              <a:p>
                <a:r>
                  <a:rPr lang="en-IN" dirty="0" smtClean="0"/>
                  <a:t>Properties of invers: Let </a:t>
                </a:r>
                <a:r>
                  <a:rPr lang="en-IN" b="1" dirty="0"/>
                  <a:t>A </a:t>
                </a:r>
                <a:r>
                  <a:rPr lang="en-IN" dirty="0"/>
                  <a:t>and </a:t>
                </a:r>
                <a:r>
                  <a:rPr lang="en-IN" b="1" dirty="0"/>
                  <a:t>B </a:t>
                </a:r>
                <a:r>
                  <a:rPr lang="en-IN" dirty="0"/>
                  <a:t>be invertible </a:t>
                </a:r>
                <a:r>
                  <a:rPr lang="en-IN" i="1" dirty="0"/>
                  <a:t>n </a:t>
                </a:r>
                <a:r>
                  <a:rPr lang="en-IN" dirty="0"/>
                  <a:t>× </a:t>
                </a:r>
                <a:r>
                  <a:rPr lang="en-IN" i="1" dirty="0"/>
                  <a:t>n </a:t>
                </a:r>
                <a:r>
                  <a:rPr lang="en-IN" dirty="0"/>
                  <a:t>matrices. Then</a:t>
                </a:r>
                <a:r>
                  <a:rPr lang="en-IN" dirty="0" smtClean="0"/>
                  <a:t>:</a:t>
                </a:r>
                <a:endParaRPr lang="en-IN" dirty="0"/>
              </a:p>
              <a:p>
                <a:pPr lvl="1"/>
                <a:r>
                  <a:rPr lang="en-IN" b="1" dirty="0" smtClean="0"/>
                  <a:t>A</a:t>
                </a:r>
                <a:r>
                  <a:rPr lang="en-IN" baseline="30000" dirty="0"/>
                  <a:t>−1</a:t>
                </a:r>
                <a:r>
                  <a:rPr lang="en-IN" dirty="0"/>
                  <a:t> is invertible, and </a:t>
                </a:r>
                <a:r>
                  <a:rPr lang="en-IN" i="1" dirty="0"/>
                  <a:t>(</a:t>
                </a:r>
                <a:r>
                  <a:rPr lang="en-IN" b="1" dirty="0"/>
                  <a:t>A</a:t>
                </a:r>
                <a:r>
                  <a:rPr lang="en-IN" baseline="30000" dirty="0"/>
                  <a:t>−1</a:t>
                </a:r>
                <a:r>
                  <a:rPr lang="en-IN" i="1" dirty="0"/>
                  <a:t>)</a:t>
                </a:r>
                <a:r>
                  <a:rPr lang="en-IN" baseline="30000" dirty="0"/>
                  <a:t>−1</a:t>
                </a:r>
                <a:r>
                  <a:rPr lang="en-IN" dirty="0"/>
                  <a:t> = </a:t>
                </a:r>
                <a:r>
                  <a:rPr lang="en-IN" b="1" dirty="0"/>
                  <a:t>A</a:t>
                </a:r>
                <a:r>
                  <a:rPr lang="en-IN" dirty="0" smtClean="0"/>
                  <a:t>.</a:t>
                </a:r>
              </a:p>
              <a:p>
                <a:pPr lvl="1"/>
                <a:r>
                  <a:rPr lang="en-IN" b="1" dirty="0" smtClean="0"/>
                  <a:t>AB </a:t>
                </a:r>
                <a:r>
                  <a:rPr lang="en-IN" dirty="0"/>
                  <a:t>is invertible, and </a:t>
                </a:r>
                <a:r>
                  <a:rPr lang="en-IN" i="1" dirty="0"/>
                  <a:t>(</a:t>
                </a:r>
                <a:r>
                  <a:rPr lang="en-IN" b="1" dirty="0"/>
                  <a:t>AB</a:t>
                </a:r>
                <a:r>
                  <a:rPr lang="en-IN" i="1" dirty="0"/>
                  <a:t>)</a:t>
                </a:r>
                <a:r>
                  <a:rPr lang="en-IN" baseline="30000" dirty="0"/>
                  <a:t>−1</a:t>
                </a:r>
                <a:r>
                  <a:rPr lang="en-IN" dirty="0"/>
                  <a:t> = </a:t>
                </a:r>
                <a:r>
                  <a:rPr lang="en-IN" b="1" dirty="0"/>
                  <a:t>B</a:t>
                </a:r>
                <a:r>
                  <a:rPr lang="en-IN" baseline="30000" dirty="0"/>
                  <a:t>−1</a:t>
                </a:r>
                <a:r>
                  <a:rPr lang="en-IN" b="1" dirty="0"/>
                  <a:t>A</a:t>
                </a:r>
                <a:r>
                  <a:rPr lang="en-IN" baseline="30000" dirty="0"/>
                  <a:t>−1</a:t>
                </a:r>
                <a:r>
                  <a:rPr lang="en-IN" dirty="0" smtClean="0"/>
                  <a:t>.</a:t>
                </a:r>
              </a:p>
              <a:p>
                <a:pPr lvl="1"/>
                <a:r>
                  <a:rPr lang="en-IN" dirty="0" smtClean="0"/>
                  <a:t>The </a:t>
                </a:r>
                <a:r>
                  <a:rPr lang="en-IN" dirty="0"/>
                  <a:t>transpose </a:t>
                </a:r>
                <a:r>
                  <a:rPr lang="en-IN" b="1" dirty="0" smtClean="0"/>
                  <a:t>A</a:t>
                </a:r>
                <a:r>
                  <a:rPr lang="en-IN" dirty="0" smtClean="0"/>
                  <a:t>’ </a:t>
                </a:r>
                <a:r>
                  <a:rPr lang="en-IN" dirty="0"/>
                  <a:t>is invertible, and </a:t>
                </a:r>
                <a:r>
                  <a:rPr lang="en-IN" i="1" dirty="0"/>
                  <a:t>(</a:t>
                </a:r>
                <a:r>
                  <a:rPr lang="en-IN" b="1" dirty="0" smtClean="0"/>
                  <a:t>A</a:t>
                </a:r>
                <a:r>
                  <a:rPr lang="en-IN" dirty="0" smtClean="0"/>
                  <a:t>’)</a:t>
                </a:r>
                <a:r>
                  <a:rPr lang="en-IN" baseline="30000" dirty="0" smtClean="0"/>
                  <a:t>−</a:t>
                </a:r>
                <a:r>
                  <a:rPr lang="en-IN" baseline="30000" dirty="0"/>
                  <a:t>1</a:t>
                </a:r>
                <a:r>
                  <a:rPr lang="en-IN" dirty="0"/>
                  <a:t> = </a:t>
                </a:r>
                <a:r>
                  <a:rPr lang="en-IN" i="1" dirty="0"/>
                  <a:t>(</a:t>
                </a:r>
                <a:r>
                  <a:rPr lang="en-IN" b="1" dirty="0"/>
                  <a:t>A</a:t>
                </a:r>
                <a:r>
                  <a:rPr lang="en-IN" baseline="30000" dirty="0"/>
                  <a:t>−1</a:t>
                </a:r>
                <a:r>
                  <a:rPr lang="en-IN" i="1" dirty="0" smtClean="0"/>
                  <a:t>)</a:t>
                </a:r>
                <a:r>
                  <a:rPr lang="en-IN" dirty="0" smtClean="0"/>
                  <a:t>’.</a:t>
                </a:r>
                <a:endParaRPr lang="en-IN" dirty="0"/>
              </a:p>
              <a:p>
                <a:pPr lvl="1"/>
                <a:r>
                  <a:rPr lang="en-IN" i="1" dirty="0" smtClean="0"/>
                  <a:t>(</a:t>
                </a:r>
                <a:r>
                  <a:rPr lang="en-IN" i="1" dirty="0" err="1"/>
                  <a:t>c</a:t>
                </a:r>
                <a:r>
                  <a:rPr lang="en-IN" b="1" dirty="0" err="1"/>
                  <a:t>A</a:t>
                </a:r>
                <a:r>
                  <a:rPr lang="en-IN" i="1" dirty="0"/>
                  <a:t>)</a:t>
                </a:r>
                <a:r>
                  <a:rPr lang="en-IN" baseline="30000" dirty="0"/>
                  <a:t>−1</a:t>
                </a:r>
                <a:r>
                  <a:rPr lang="en-IN" dirty="0"/>
                  <a:t> = </a:t>
                </a:r>
                <a:r>
                  <a:rPr lang="en-IN" i="1" dirty="0"/>
                  <a:t>c</a:t>
                </a:r>
                <a:r>
                  <a:rPr lang="en-IN" baseline="30000" dirty="0"/>
                  <a:t>−1</a:t>
                </a:r>
                <a:r>
                  <a:rPr lang="en-IN" b="1" dirty="0"/>
                  <a:t>A</a:t>
                </a:r>
                <a:r>
                  <a:rPr lang="en-IN" baseline="30000" dirty="0"/>
                  <a:t>−1</a:t>
                </a:r>
                <a:r>
                  <a:rPr lang="en-IN" dirty="0"/>
                  <a:t> whenever </a:t>
                </a:r>
                <a:r>
                  <a:rPr lang="en-IN" i="1" dirty="0"/>
                  <a:t>c </a:t>
                </a:r>
                <a:r>
                  <a:rPr lang="en-IN" dirty="0"/>
                  <a:t>is a number </a:t>
                </a:r>
                <a:r>
                  <a:rPr lang="en-IN" dirty="0" smtClean="0"/>
                  <a:t>not equal </a:t>
                </a:r>
                <a:r>
                  <a:rPr lang="en-IN" dirty="0"/>
                  <a:t>0</a:t>
                </a:r>
                <a:br>
                  <a:rPr lang="en-IN" dirty="0"/>
                </a:br>
                <a:endParaRPr lang="en-IN" dirty="0" smtClean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0" t="-21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3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Formula for Inverse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0160" y="2084295"/>
                <a:ext cx="9628632" cy="40926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Any square matrix </a:t>
                </a:r>
                <a:r>
                  <a:rPr lang="en-IN" b="1" dirty="0"/>
                  <a:t>A </a:t>
                </a:r>
                <a:r>
                  <a:rPr lang="en-IN" dirty="0"/>
                  <a:t>= </a:t>
                </a:r>
                <a:r>
                  <a:rPr lang="en-IN" dirty="0" smtClean="0"/>
                  <a:t>(</a:t>
                </a:r>
                <a:r>
                  <a:rPr lang="en-IN" i="1" dirty="0" err="1" smtClean="0"/>
                  <a:t>a</a:t>
                </a:r>
                <a:r>
                  <a:rPr lang="en-IN" i="1" baseline="-25000" dirty="0" err="1" smtClean="0"/>
                  <a:t>ij</a:t>
                </a:r>
                <a:r>
                  <a:rPr lang="en-IN" dirty="0" smtClean="0"/>
                  <a:t>)</a:t>
                </a:r>
                <a:r>
                  <a:rPr lang="en-IN" i="1" baseline="-25000" dirty="0" err="1" smtClean="0"/>
                  <a:t>n</a:t>
                </a:r>
                <a:r>
                  <a:rPr lang="en-IN" baseline="-25000" dirty="0" err="1" smtClean="0"/>
                  <a:t>×</a:t>
                </a:r>
                <a:r>
                  <a:rPr lang="en-IN" i="1" baseline="-25000" dirty="0" err="1" smtClean="0"/>
                  <a:t>n</a:t>
                </a:r>
                <a:r>
                  <a:rPr lang="en-IN" i="1" dirty="0" smtClean="0"/>
                  <a:t> </a:t>
                </a:r>
                <a:r>
                  <a:rPr lang="en-IN" dirty="0"/>
                  <a:t>with determinant |</a:t>
                </a:r>
                <a:r>
                  <a:rPr lang="en-IN" b="1" dirty="0"/>
                  <a:t>A</a:t>
                </a:r>
                <a:r>
                  <a:rPr lang="en-IN" dirty="0"/>
                  <a:t>| </a:t>
                </a:r>
                <a:r>
                  <a:rPr lang="en-IN" dirty="0" smtClean="0"/>
                  <a:t>≠ </a:t>
                </a:r>
                <a:r>
                  <a:rPr lang="en-IN" dirty="0"/>
                  <a:t>0 has a unique inverse </a:t>
                </a:r>
                <a:r>
                  <a:rPr lang="en-IN" b="1" dirty="0"/>
                  <a:t>A</a:t>
                </a:r>
                <a:r>
                  <a:rPr lang="en-IN" baseline="30000" dirty="0"/>
                  <a:t>−1</a:t>
                </a:r>
                <a:r>
                  <a:rPr lang="en-IN" dirty="0"/>
                  <a:t/>
                </a:r>
                <a:br>
                  <a:rPr lang="en-IN" dirty="0"/>
                </a:br>
                <a:r>
                  <a:rPr lang="en-IN" dirty="0"/>
                  <a:t>satisfying </a:t>
                </a:r>
                <a:r>
                  <a:rPr lang="en-IN" b="1" dirty="0"/>
                  <a:t>AA</a:t>
                </a:r>
                <a:r>
                  <a:rPr lang="en-IN" baseline="30000" dirty="0"/>
                  <a:t>−1</a:t>
                </a:r>
                <a:r>
                  <a:rPr lang="en-IN" dirty="0"/>
                  <a:t> = </a:t>
                </a:r>
                <a:r>
                  <a:rPr lang="en-IN" b="1" dirty="0"/>
                  <a:t>A</a:t>
                </a:r>
                <a:r>
                  <a:rPr lang="en-IN" baseline="30000" dirty="0"/>
                  <a:t>−1</a:t>
                </a:r>
                <a:r>
                  <a:rPr lang="en-IN" b="1" dirty="0"/>
                  <a:t>A </a:t>
                </a:r>
                <a:r>
                  <a:rPr lang="en-IN" dirty="0"/>
                  <a:t>= </a:t>
                </a:r>
                <a:r>
                  <a:rPr lang="en-IN" b="1" dirty="0"/>
                  <a:t>I</a:t>
                </a:r>
                <a:r>
                  <a:rPr lang="en-IN" dirty="0"/>
                  <a:t>. This is given </a:t>
                </a:r>
                <a:r>
                  <a:rPr lang="en-IN" dirty="0" smtClean="0"/>
                  <a:t>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IN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IN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IN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I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en-I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IN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:r>
                  <a:rPr lang="en-IN" dirty="0" smtClean="0">
                    <a:ea typeface="Cambria Math" panose="02040503050406030204" pitchFamily="18" charset="0"/>
                  </a:rPr>
                  <a:t>  where </a:t>
                </a:r>
              </a:p>
              <a:p>
                <a:pPr marL="0" indent="0">
                  <a:buNone/>
                </a:pPr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dirty="0" smtClean="0">
                  <a:ea typeface="Cambria Math" panose="02040503050406030204" pitchFamily="18" charset="0"/>
                </a:endParaRPr>
              </a:p>
              <a:p>
                <a:r>
                  <a:rPr lang="en-IN" dirty="0" smtClean="0"/>
                  <a:t>If </a:t>
                </a:r>
                <a:r>
                  <a:rPr lang="en-IN" dirty="0"/>
                  <a:t>|</a:t>
                </a:r>
                <a:r>
                  <a:rPr lang="en-IN" b="1" dirty="0"/>
                  <a:t>A</a:t>
                </a:r>
                <a:r>
                  <a:rPr lang="en-IN" dirty="0"/>
                  <a:t>| = 0, then there is no matrix </a:t>
                </a:r>
                <a:r>
                  <a:rPr lang="en-IN" b="1" dirty="0"/>
                  <a:t>X </a:t>
                </a:r>
                <a:r>
                  <a:rPr lang="en-IN" dirty="0"/>
                  <a:t>such that </a:t>
                </a:r>
                <a:r>
                  <a:rPr lang="en-IN" b="1" dirty="0"/>
                  <a:t>AX </a:t>
                </a:r>
                <a:r>
                  <a:rPr lang="en-IN" dirty="0"/>
                  <a:t>= </a:t>
                </a:r>
                <a:r>
                  <a:rPr lang="en-IN" b="1" dirty="0"/>
                  <a:t>XA </a:t>
                </a:r>
                <a:r>
                  <a:rPr lang="en-IN" dirty="0"/>
                  <a:t>= </a:t>
                </a:r>
                <a:r>
                  <a:rPr lang="en-IN" b="1" dirty="0"/>
                  <a:t>I</a:t>
                </a:r>
                <a:r>
                  <a:rPr lang="en-IN" dirty="0"/>
                  <a:t>.</a:t>
                </a:r>
                <a:br>
                  <a:rPr lang="en-IN" dirty="0"/>
                </a:b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0" y="2084295"/>
                <a:ext cx="9628632" cy="4092668"/>
              </a:xfrm>
              <a:blipFill rotWithShape="0">
                <a:blip r:embed="rId2"/>
                <a:stretch>
                  <a:fillRect l="-570" t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21" y="3428017"/>
            <a:ext cx="5613710" cy="164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305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Cambria Math</vt:lpstr>
      <vt:lpstr>Wingdings</vt:lpstr>
      <vt:lpstr>Education 16x9</vt:lpstr>
      <vt:lpstr>Determinants and Inverse Matrices</vt:lpstr>
      <vt:lpstr>Solve this system of equation</vt:lpstr>
      <vt:lpstr>Determinant calculation by Co-factors</vt:lpstr>
      <vt:lpstr>Rules of determinant</vt:lpstr>
      <vt:lpstr>Inverse of a matrix</vt:lpstr>
      <vt:lpstr>General Formula for Inverse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2016-04-18T09:13:01Z</dcterms:created>
  <dcterms:modified xsi:type="dcterms:W3CDTF">2016-04-27T08:38:38Z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